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handoutMasterIdLst>
    <p:handoutMasterId r:id="rId30"/>
  </p:handoutMasterIdLst>
  <p:sldIdLst>
    <p:sldId id="300" r:id="rId2"/>
    <p:sldId id="1321" r:id="rId3"/>
    <p:sldId id="1366" r:id="rId4"/>
    <p:sldId id="1279" r:id="rId5"/>
    <p:sldId id="1344" r:id="rId6"/>
    <p:sldId id="1361" r:id="rId7"/>
    <p:sldId id="1291" r:id="rId8"/>
    <p:sldId id="1284" r:id="rId9"/>
    <p:sldId id="1367" r:id="rId10"/>
    <p:sldId id="1295" r:id="rId11"/>
    <p:sldId id="1368" r:id="rId12"/>
    <p:sldId id="1300" r:id="rId13"/>
    <p:sldId id="1280" r:id="rId14"/>
    <p:sldId id="1332" r:id="rId15"/>
    <p:sldId id="1374" r:id="rId16"/>
    <p:sldId id="1375" r:id="rId17"/>
    <p:sldId id="1246" r:id="rId18"/>
    <p:sldId id="1369" r:id="rId19"/>
    <p:sldId id="1290" r:id="rId20"/>
    <p:sldId id="1274" r:id="rId21"/>
    <p:sldId id="1283" r:id="rId22"/>
    <p:sldId id="1370" r:id="rId23"/>
    <p:sldId id="1292" r:id="rId24"/>
    <p:sldId id="1272" r:id="rId25"/>
    <p:sldId id="1371" r:id="rId26"/>
    <p:sldId id="1372" r:id="rId27"/>
    <p:sldId id="1373" r:id="rId28"/>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705BC-5811-4A4A-BFB1-5F31B95F7F58}" v="1" dt="2023-01-05T15:37:41.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7"/>
    <p:restoredTop sz="93173" autoAdjust="0"/>
  </p:normalViewPr>
  <p:slideViewPr>
    <p:cSldViewPr>
      <p:cViewPr varScale="1">
        <p:scale>
          <a:sx n="179" d="100"/>
          <a:sy n="179" d="100"/>
        </p:scale>
        <p:origin x="14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46C705BC-5811-4A4A-BFB1-5F31B95F7F58}"/>
    <pc:docChg chg="addSld delSld modSld">
      <pc:chgData name="Langevin, Christian D" userId="c6cf8703-3b11-4b45-a4a0-dc93ff22b3b7" providerId="ADAL" clId="{46C705BC-5811-4A4A-BFB1-5F31B95F7F58}" dt="2023-01-05T15:39:54.757" v="52" actId="20577"/>
      <pc:docMkLst>
        <pc:docMk/>
      </pc:docMkLst>
      <pc:sldChg chg="modSp mod">
        <pc:chgData name="Langevin, Christian D" userId="c6cf8703-3b11-4b45-a4a0-dc93ff22b3b7" providerId="ADAL" clId="{46C705BC-5811-4A4A-BFB1-5F31B95F7F58}" dt="2023-01-05T15:39:54.757" v="52" actId="20577"/>
        <pc:sldMkLst>
          <pc:docMk/>
          <pc:sldMk cId="0" sldId="300"/>
        </pc:sldMkLst>
        <pc:spChg chg="mod">
          <ac:chgData name="Langevin, Christian D" userId="c6cf8703-3b11-4b45-a4a0-dc93ff22b3b7" providerId="ADAL" clId="{46C705BC-5811-4A4A-BFB1-5F31B95F7F58}" dt="2023-01-05T15:39:54.757" v="52" actId="20577"/>
          <ac:spMkLst>
            <pc:docMk/>
            <pc:sldMk cId="0" sldId="300"/>
            <ac:spMk id="162818" creationId="{00000000-0000-0000-0000-000000000000}"/>
          </ac:spMkLst>
        </pc:spChg>
      </pc:sldChg>
      <pc:sldChg chg="del">
        <pc:chgData name="Langevin, Christian D" userId="c6cf8703-3b11-4b45-a4a0-dc93ff22b3b7" providerId="ADAL" clId="{46C705BC-5811-4A4A-BFB1-5F31B95F7F58}" dt="2023-01-05T15:36:49.420" v="0" actId="2696"/>
        <pc:sldMkLst>
          <pc:docMk/>
          <pc:sldMk cId="4256933666" sldId="657"/>
        </pc:sldMkLst>
      </pc:sldChg>
      <pc:sldChg chg="del">
        <pc:chgData name="Langevin, Christian D" userId="c6cf8703-3b11-4b45-a4a0-dc93ff22b3b7" providerId="ADAL" clId="{46C705BC-5811-4A4A-BFB1-5F31B95F7F58}" dt="2023-01-05T15:36:49.420" v="0" actId="2696"/>
        <pc:sldMkLst>
          <pc:docMk/>
          <pc:sldMk cId="3294037092" sldId="672"/>
        </pc:sldMkLst>
      </pc:sldChg>
      <pc:sldChg chg="del">
        <pc:chgData name="Langevin, Christian D" userId="c6cf8703-3b11-4b45-a4a0-dc93ff22b3b7" providerId="ADAL" clId="{46C705BC-5811-4A4A-BFB1-5F31B95F7F58}" dt="2023-01-05T15:36:49.420" v="0" actId="2696"/>
        <pc:sldMkLst>
          <pc:docMk/>
          <pc:sldMk cId="1685339984" sldId="690"/>
        </pc:sldMkLst>
      </pc:sldChg>
      <pc:sldChg chg="del">
        <pc:chgData name="Langevin, Christian D" userId="c6cf8703-3b11-4b45-a4a0-dc93ff22b3b7" providerId="ADAL" clId="{46C705BC-5811-4A4A-BFB1-5F31B95F7F58}" dt="2023-01-05T15:36:49.420" v="0" actId="2696"/>
        <pc:sldMkLst>
          <pc:docMk/>
          <pc:sldMk cId="3943058862" sldId="691"/>
        </pc:sldMkLst>
      </pc:sldChg>
      <pc:sldChg chg="del">
        <pc:chgData name="Langevin, Christian D" userId="c6cf8703-3b11-4b45-a4a0-dc93ff22b3b7" providerId="ADAL" clId="{46C705BC-5811-4A4A-BFB1-5F31B95F7F58}" dt="2023-01-05T15:36:49.420" v="0" actId="2696"/>
        <pc:sldMkLst>
          <pc:docMk/>
          <pc:sldMk cId="3734804801" sldId="692"/>
        </pc:sldMkLst>
      </pc:sldChg>
      <pc:sldChg chg="del">
        <pc:chgData name="Langevin, Christian D" userId="c6cf8703-3b11-4b45-a4a0-dc93ff22b3b7" providerId="ADAL" clId="{46C705BC-5811-4A4A-BFB1-5F31B95F7F58}" dt="2023-01-05T15:36:49.420" v="0" actId="2696"/>
        <pc:sldMkLst>
          <pc:docMk/>
          <pc:sldMk cId="695275675" sldId="693"/>
        </pc:sldMkLst>
      </pc:sldChg>
      <pc:sldChg chg="del">
        <pc:chgData name="Langevin, Christian D" userId="c6cf8703-3b11-4b45-a4a0-dc93ff22b3b7" providerId="ADAL" clId="{46C705BC-5811-4A4A-BFB1-5F31B95F7F58}" dt="2023-01-05T15:36:49.420" v="0" actId="2696"/>
        <pc:sldMkLst>
          <pc:docMk/>
          <pc:sldMk cId="2652302603" sldId="694"/>
        </pc:sldMkLst>
      </pc:sldChg>
      <pc:sldChg chg="del">
        <pc:chgData name="Langevin, Christian D" userId="c6cf8703-3b11-4b45-a4a0-dc93ff22b3b7" providerId="ADAL" clId="{46C705BC-5811-4A4A-BFB1-5F31B95F7F58}" dt="2023-01-05T15:36:49.420" v="0" actId="2696"/>
        <pc:sldMkLst>
          <pc:docMk/>
          <pc:sldMk cId="2794542421" sldId="695"/>
        </pc:sldMkLst>
      </pc:sldChg>
      <pc:sldChg chg="del">
        <pc:chgData name="Langevin, Christian D" userId="c6cf8703-3b11-4b45-a4a0-dc93ff22b3b7" providerId="ADAL" clId="{46C705BC-5811-4A4A-BFB1-5F31B95F7F58}" dt="2023-01-05T15:36:49.420" v="0" actId="2696"/>
        <pc:sldMkLst>
          <pc:docMk/>
          <pc:sldMk cId="2358009553" sldId="696"/>
        </pc:sldMkLst>
      </pc:sldChg>
      <pc:sldChg chg="del">
        <pc:chgData name="Langevin, Christian D" userId="c6cf8703-3b11-4b45-a4a0-dc93ff22b3b7" providerId="ADAL" clId="{46C705BC-5811-4A4A-BFB1-5F31B95F7F58}" dt="2023-01-05T15:36:49.420" v="0" actId="2696"/>
        <pc:sldMkLst>
          <pc:docMk/>
          <pc:sldMk cId="2460321754" sldId="697"/>
        </pc:sldMkLst>
      </pc:sldChg>
      <pc:sldChg chg="del">
        <pc:chgData name="Langevin, Christian D" userId="c6cf8703-3b11-4b45-a4a0-dc93ff22b3b7" providerId="ADAL" clId="{46C705BC-5811-4A4A-BFB1-5F31B95F7F58}" dt="2023-01-05T15:36:49.420" v="0" actId="2696"/>
        <pc:sldMkLst>
          <pc:docMk/>
          <pc:sldMk cId="2602719767" sldId="698"/>
        </pc:sldMkLst>
      </pc:sldChg>
      <pc:sldChg chg="del">
        <pc:chgData name="Langevin, Christian D" userId="c6cf8703-3b11-4b45-a4a0-dc93ff22b3b7" providerId="ADAL" clId="{46C705BC-5811-4A4A-BFB1-5F31B95F7F58}" dt="2023-01-05T15:36:49.420" v="0" actId="2696"/>
        <pc:sldMkLst>
          <pc:docMk/>
          <pc:sldMk cId="1791350256" sldId="699"/>
        </pc:sldMkLst>
      </pc:sldChg>
      <pc:sldChg chg="del">
        <pc:chgData name="Langevin, Christian D" userId="c6cf8703-3b11-4b45-a4a0-dc93ff22b3b7" providerId="ADAL" clId="{46C705BC-5811-4A4A-BFB1-5F31B95F7F58}" dt="2023-01-05T15:36:49.420" v="0" actId="2696"/>
        <pc:sldMkLst>
          <pc:docMk/>
          <pc:sldMk cId="3906785254" sldId="700"/>
        </pc:sldMkLst>
      </pc:sldChg>
      <pc:sldChg chg="del">
        <pc:chgData name="Langevin, Christian D" userId="c6cf8703-3b11-4b45-a4a0-dc93ff22b3b7" providerId="ADAL" clId="{46C705BC-5811-4A4A-BFB1-5F31B95F7F58}" dt="2023-01-05T15:36:49.420" v="0" actId="2696"/>
        <pc:sldMkLst>
          <pc:docMk/>
          <pc:sldMk cId="19858973" sldId="701"/>
        </pc:sldMkLst>
      </pc:sldChg>
      <pc:sldChg chg="del">
        <pc:chgData name="Langevin, Christian D" userId="c6cf8703-3b11-4b45-a4a0-dc93ff22b3b7" providerId="ADAL" clId="{46C705BC-5811-4A4A-BFB1-5F31B95F7F58}" dt="2023-01-05T15:36:49.420" v="0" actId="2696"/>
        <pc:sldMkLst>
          <pc:docMk/>
          <pc:sldMk cId="2771765840" sldId="702"/>
        </pc:sldMkLst>
      </pc:sldChg>
      <pc:sldChg chg="del">
        <pc:chgData name="Langevin, Christian D" userId="c6cf8703-3b11-4b45-a4a0-dc93ff22b3b7" providerId="ADAL" clId="{46C705BC-5811-4A4A-BFB1-5F31B95F7F58}" dt="2023-01-05T15:36:49.420" v="0" actId="2696"/>
        <pc:sldMkLst>
          <pc:docMk/>
          <pc:sldMk cId="14436601" sldId="703"/>
        </pc:sldMkLst>
      </pc:sldChg>
      <pc:sldChg chg="del">
        <pc:chgData name="Langevin, Christian D" userId="c6cf8703-3b11-4b45-a4a0-dc93ff22b3b7" providerId="ADAL" clId="{46C705BC-5811-4A4A-BFB1-5F31B95F7F58}" dt="2023-01-05T15:36:49.420" v="0" actId="2696"/>
        <pc:sldMkLst>
          <pc:docMk/>
          <pc:sldMk cId="2080357305" sldId="704"/>
        </pc:sldMkLst>
      </pc:sldChg>
      <pc:sldChg chg="del">
        <pc:chgData name="Langevin, Christian D" userId="c6cf8703-3b11-4b45-a4a0-dc93ff22b3b7" providerId="ADAL" clId="{46C705BC-5811-4A4A-BFB1-5F31B95F7F58}" dt="2023-01-05T15:36:49.420" v="0" actId="2696"/>
        <pc:sldMkLst>
          <pc:docMk/>
          <pc:sldMk cId="1085940030" sldId="705"/>
        </pc:sldMkLst>
      </pc:sldChg>
      <pc:sldChg chg="add">
        <pc:chgData name="Langevin, Christian D" userId="c6cf8703-3b11-4b45-a4a0-dc93ff22b3b7" providerId="ADAL" clId="{46C705BC-5811-4A4A-BFB1-5F31B95F7F58}" dt="2023-01-05T15:37:41.574" v="1"/>
        <pc:sldMkLst>
          <pc:docMk/>
          <pc:sldMk cId="85362057" sldId="1246"/>
        </pc:sldMkLst>
      </pc:sldChg>
      <pc:sldChg chg="add">
        <pc:chgData name="Langevin, Christian D" userId="c6cf8703-3b11-4b45-a4a0-dc93ff22b3b7" providerId="ADAL" clId="{46C705BC-5811-4A4A-BFB1-5F31B95F7F58}" dt="2023-01-05T15:37:41.574" v="1"/>
        <pc:sldMkLst>
          <pc:docMk/>
          <pc:sldMk cId="2921167174" sldId="1272"/>
        </pc:sldMkLst>
      </pc:sldChg>
      <pc:sldChg chg="add">
        <pc:chgData name="Langevin, Christian D" userId="c6cf8703-3b11-4b45-a4a0-dc93ff22b3b7" providerId="ADAL" clId="{46C705BC-5811-4A4A-BFB1-5F31B95F7F58}" dt="2023-01-05T15:37:41.574" v="1"/>
        <pc:sldMkLst>
          <pc:docMk/>
          <pc:sldMk cId="1697991623" sldId="1274"/>
        </pc:sldMkLst>
      </pc:sldChg>
      <pc:sldChg chg="add">
        <pc:chgData name="Langevin, Christian D" userId="c6cf8703-3b11-4b45-a4a0-dc93ff22b3b7" providerId="ADAL" clId="{46C705BC-5811-4A4A-BFB1-5F31B95F7F58}" dt="2023-01-05T15:37:41.574" v="1"/>
        <pc:sldMkLst>
          <pc:docMk/>
          <pc:sldMk cId="2666993281" sldId="1279"/>
        </pc:sldMkLst>
      </pc:sldChg>
      <pc:sldChg chg="add">
        <pc:chgData name="Langevin, Christian D" userId="c6cf8703-3b11-4b45-a4a0-dc93ff22b3b7" providerId="ADAL" clId="{46C705BC-5811-4A4A-BFB1-5F31B95F7F58}" dt="2023-01-05T15:37:41.574" v="1"/>
        <pc:sldMkLst>
          <pc:docMk/>
          <pc:sldMk cId="4107365418" sldId="1280"/>
        </pc:sldMkLst>
      </pc:sldChg>
      <pc:sldChg chg="add">
        <pc:chgData name="Langevin, Christian D" userId="c6cf8703-3b11-4b45-a4a0-dc93ff22b3b7" providerId="ADAL" clId="{46C705BC-5811-4A4A-BFB1-5F31B95F7F58}" dt="2023-01-05T15:37:41.574" v="1"/>
        <pc:sldMkLst>
          <pc:docMk/>
          <pc:sldMk cId="449953865" sldId="1283"/>
        </pc:sldMkLst>
      </pc:sldChg>
      <pc:sldChg chg="modSp add mod">
        <pc:chgData name="Langevin, Christian D" userId="c6cf8703-3b11-4b45-a4a0-dc93ff22b3b7" providerId="ADAL" clId="{46C705BC-5811-4A4A-BFB1-5F31B95F7F58}" dt="2023-01-05T15:38:28.810" v="6" actId="14100"/>
        <pc:sldMkLst>
          <pc:docMk/>
          <pc:sldMk cId="4272894167" sldId="1284"/>
        </pc:sldMkLst>
        <pc:spChg chg="mod">
          <ac:chgData name="Langevin, Christian D" userId="c6cf8703-3b11-4b45-a4a0-dc93ff22b3b7" providerId="ADAL" clId="{46C705BC-5811-4A4A-BFB1-5F31B95F7F58}" dt="2023-01-05T15:38:28.810" v="6" actId="14100"/>
          <ac:spMkLst>
            <pc:docMk/>
            <pc:sldMk cId="4272894167" sldId="1284"/>
            <ac:spMk id="2" creationId="{FEA1B581-D4F4-6340-B2A3-3576F3E668E4}"/>
          </ac:spMkLst>
        </pc:spChg>
      </pc:sldChg>
      <pc:sldChg chg="add">
        <pc:chgData name="Langevin, Christian D" userId="c6cf8703-3b11-4b45-a4a0-dc93ff22b3b7" providerId="ADAL" clId="{46C705BC-5811-4A4A-BFB1-5F31B95F7F58}" dt="2023-01-05T15:37:41.574" v="1"/>
        <pc:sldMkLst>
          <pc:docMk/>
          <pc:sldMk cId="316714323" sldId="1290"/>
        </pc:sldMkLst>
      </pc:sldChg>
      <pc:sldChg chg="modSp add mod">
        <pc:chgData name="Langevin, Christian D" userId="c6cf8703-3b11-4b45-a4a0-dc93ff22b3b7" providerId="ADAL" clId="{46C705BC-5811-4A4A-BFB1-5F31B95F7F58}" dt="2023-01-05T15:38:16.343" v="5" actId="14100"/>
        <pc:sldMkLst>
          <pc:docMk/>
          <pc:sldMk cId="732542642" sldId="1291"/>
        </pc:sldMkLst>
        <pc:spChg chg="mod">
          <ac:chgData name="Langevin, Christian D" userId="c6cf8703-3b11-4b45-a4a0-dc93ff22b3b7" providerId="ADAL" clId="{46C705BC-5811-4A4A-BFB1-5F31B95F7F58}" dt="2023-01-05T15:38:16.343" v="5" actId="14100"/>
          <ac:spMkLst>
            <pc:docMk/>
            <pc:sldMk cId="732542642" sldId="1291"/>
            <ac:spMk id="2" creationId="{FEA1B581-D4F4-6340-B2A3-3576F3E668E4}"/>
          </ac:spMkLst>
        </pc:spChg>
      </pc:sldChg>
      <pc:sldChg chg="add">
        <pc:chgData name="Langevin, Christian D" userId="c6cf8703-3b11-4b45-a4a0-dc93ff22b3b7" providerId="ADAL" clId="{46C705BC-5811-4A4A-BFB1-5F31B95F7F58}" dt="2023-01-05T15:37:41.574" v="1"/>
        <pc:sldMkLst>
          <pc:docMk/>
          <pc:sldMk cId="189425975" sldId="1292"/>
        </pc:sldMkLst>
      </pc:sldChg>
      <pc:sldChg chg="modSp add mod">
        <pc:chgData name="Langevin, Christian D" userId="c6cf8703-3b11-4b45-a4a0-dc93ff22b3b7" providerId="ADAL" clId="{46C705BC-5811-4A4A-BFB1-5F31B95F7F58}" dt="2023-01-05T15:38:43.820" v="7" actId="404"/>
        <pc:sldMkLst>
          <pc:docMk/>
          <pc:sldMk cId="2106034325" sldId="1295"/>
        </pc:sldMkLst>
        <pc:spChg chg="mod">
          <ac:chgData name="Langevin, Christian D" userId="c6cf8703-3b11-4b45-a4a0-dc93ff22b3b7" providerId="ADAL" clId="{46C705BC-5811-4A4A-BFB1-5F31B95F7F58}" dt="2023-01-05T15:38:43.820" v="7" actId="404"/>
          <ac:spMkLst>
            <pc:docMk/>
            <pc:sldMk cId="2106034325" sldId="1295"/>
            <ac:spMk id="6" creationId="{497DD0DD-4755-0A44-85F0-B1CC4625FD04}"/>
          </ac:spMkLst>
        </pc:spChg>
      </pc:sldChg>
      <pc:sldChg chg="add">
        <pc:chgData name="Langevin, Christian D" userId="c6cf8703-3b11-4b45-a4a0-dc93ff22b3b7" providerId="ADAL" clId="{46C705BC-5811-4A4A-BFB1-5F31B95F7F58}" dt="2023-01-05T15:37:41.574" v="1"/>
        <pc:sldMkLst>
          <pc:docMk/>
          <pc:sldMk cId="3363864792" sldId="1300"/>
        </pc:sldMkLst>
      </pc:sldChg>
      <pc:sldChg chg="modSp add mod">
        <pc:chgData name="Langevin, Christian D" userId="c6cf8703-3b11-4b45-a4a0-dc93ff22b3b7" providerId="ADAL" clId="{46C705BC-5811-4A4A-BFB1-5F31B95F7F58}" dt="2023-01-05T15:37:51.024" v="3" actId="404"/>
        <pc:sldMkLst>
          <pc:docMk/>
          <pc:sldMk cId="3110551770" sldId="1321"/>
        </pc:sldMkLst>
        <pc:spChg chg="mod">
          <ac:chgData name="Langevin, Christian D" userId="c6cf8703-3b11-4b45-a4a0-dc93ff22b3b7" providerId="ADAL" clId="{46C705BC-5811-4A4A-BFB1-5F31B95F7F58}" dt="2023-01-05T15:37:51.024" v="3" actId="404"/>
          <ac:spMkLst>
            <pc:docMk/>
            <pc:sldMk cId="3110551770" sldId="1321"/>
            <ac:spMk id="6" creationId="{811C52BF-6C62-1841-A751-5C7A6737E393}"/>
          </ac:spMkLst>
        </pc:spChg>
      </pc:sldChg>
      <pc:sldChg chg="add">
        <pc:chgData name="Langevin, Christian D" userId="c6cf8703-3b11-4b45-a4a0-dc93ff22b3b7" providerId="ADAL" clId="{46C705BC-5811-4A4A-BFB1-5F31B95F7F58}" dt="2023-01-05T15:37:41.574" v="1"/>
        <pc:sldMkLst>
          <pc:docMk/>
          <pc:sldMk cId="1923341692" sldId="1332"/>
        </pc:sldMkLst>
      </pc:sldChg>
      <pc:sldChg chg="add">
        <pc:chgData name="Langevin, Christian D" userId="c6cf8703-3b11-4b45-a4a0-dc93ff22b3b7" providerId="ADAL" clId="{46C705BC-5811-4A4A-BFB1-5F31B95F7F58}" dt="2023-01-05T15:37:41.574" v="1"/>
        <pc:sldMkLst>
          <pc:docMk/>
          <pc:sldMk cId="2642900728" sldId="1344"/>
        </pc:sldMkLst>
      </pc:sldChg>
      <pc:sldChg chg="add">
        <pc:chgData name="Langevin, Christian D" userId="c6cf8703-3b11-4b45-a4a0-dc93ff22b3b7" providerId="ADAL" clId="{46C705BC-5811-4A4A-BFB1-5F31B95F7F58}" dt="2023-01-05T15:37:41.574" v="1"/>
        <pc:sldMkLst>
          <pc:docMk/>
          <pc:sldMk cId="2877685965" sldId="1361"/>
        </pc:sldMkLst>
      </pc:sldChg>
      <pc:sldChg chg="add">
        <pc:chgData name="Langevin, Christian D" userId="c6cf8703-3b11-4b45-a4a0-dc93ff22b3b7" providerId="ADAL" clId="{46C705BC-5811-4A4A-BFB1-5F31B95F7F58}" dt="2023-01-05T15:37:41.574" v="1"/>
        <pc:sldMkLst>
          <pc:docMk/>
          <pc:sldMk cId="1296451515" sldId="1366"/>
        </pc:sldMkLst>
      </pc:sldChg>
      <pc:sldChg chg="add">
        <pc:chgData name="Langevin, Christian D" userId="c6cf8703-3b11-4b45-a4a0-dc93ff22b3b7" providerId="ADAL" clId="{46C705BC-5811-4A4A-BFB1-5F31B95F7F58}" dt="2023-01-05T15:37:41.574" v="1"/>
        <pc:sldMkLst>
          <pc:docMk/>
          <pc:sldMk cId="2580941366" sldId="1367"/>
        </pc:sldMkLst>
      </pc:sldChg>
      <pc:sldChg chg="add">
        <pc:chgData name="Langevin, Christian D" userId="c6cf8703-3b11-4b45-a4a0-dc93ff22b3b7" providerId="ADAL" clId="{46C705BC-5811-4A4A-BFB1-5F31B95F7F58}" dt="2023-01-05T15:37:41.574" v="1"/>
        <pc:sldMkLst>
          <pc:docMk/>
          <pc:sldMk cId="2031267118" sldId="1368"/>
        </pc:sldMkLst>
      </pc:sldChg>
      <pc:sldChg chg="add">
        <pc:chgData name="Langevin, Christian D" userId="c6cf8703-3b11-4b45-a4a0-dc93ff22b3b7" providerId="ADAL" clId="{46C705BC-5811-4A4A-BFB1-5F31B95F7F58}" dt="2023-01-05T15:37:41.574" v="1"/>
        <pc:sldMkLst>
          <pc:docMk/>
          <pc:sldMk cId="2462528882" sldId="1369"/>
        </pc:sldMkLst>
      </pc:sldChg>
      <pc:sldChg chg="add">
        <pc:chgData name="Langevin, Christian D" userId="c6cf8703-3b11-4b45-a4a0-dc93ff22b3b7" providerId="ADAL" clId="{46C705BC-5811-4A4A-BFB1-5F31B95F7F58}" dt="2023-01-05T15:37:41.574" v="1"/>
        <pc:sldMkLst>
          <pc:docMk/>
          <pc:sldMk cId="593370442" sldId="1370"/>
        </pc:sldMkLst>
      </pc:sldChg>
      <pc:sldChg chg="add">
        <pc:chgData name="Langevin, Christian D" userId="c6cf8703-3b11-4b45-a4a0-dc93ff22b3b7" providerId="ADAL" clId="{46C705BC-5811-4A4A-BFB1-5F31B95F7F58}" dt="2023-01-05T15:37:41.574" v="1"/>
        <pc:sldMkLst>
          <pc:docMk/>
          <pc:sldMk cId="3492045533" sldId="1371"/>
        </pc:sldMkLst>
      </pc:sldChg>
      <pc:sldChg chg="add">
        <pc:chgData name="Langevin, Christian D" userId="c6cf8703-3b11-4b45-a4a0-dc93ff22b3b7" providerId="ADAL" clId="{46C705BC-5811-4A4A-BFB1-5F31B95F7F58}" dt="2023-01-05T15:37:41.574" v="1"/>
        <pc:sldMkLst>
          <pc:docMk/>
          <pc:sldMk cId="4275045159" sldId="1372"/>
        </pc:sldMkLst>
      </pc:sldChg>
      <pc:sldChg chg="add">
        <pc:chgData name="Langevin, Christian D" userId="c6cf8703-3b11-4b45-a4a0-dc93ff22b3b7" providerId="ADAL" clId="{46C705BC-5811-4A4A-BFB1-5F31B95F7F58}" dt="2023-01-05T15:37:41.574" v="1"/>
        <pc:sldMkLst>
          <pc:docMk/>
          <pc:sldMk cId="609773129" sldId="1373"/>
        </pc:sldMkLst>
      </pc:sldChg>
      <pc:sldChg chg="add">
        <pc:chgData name="Langevin, Christian D" userId="c6cf8703-3b11-4b45-a4a0-dc93ff22b3b7" providerId="ADAL" clId="{46C705BC-5811-4A4A-BFB1-5F31B95F7F58}" dt="2023-01-05T15:37:41.574" v="1"/>
        <pc:sldMkLst>
          <pc:docMk/>
          <pc:sldMk cId="1783027960" sldId="1374"/>
        </pc:sldMkLst>
      </pc:sldChg>
      <pc:sldChg chg="add">
        <pc:chgData name="Langevin, Christian D" userId="c6cf8703-3b11-4b45-a4a0-dc93ff22b3b7" providerId="ADAL" clId="{46C705BC-5811-4A4A-BFB1-5F31B95F7F58}" dt="2023-01-05T15:37:41.574" v="1"/>
        <pc:sldMkLst>
          <pc:docMk/>
          <pc:sldMk cId="2217815403" sldId="1375"/>
        </pc:sldMkLst>
      </pc:sldChg>
    </pc:docChg>
  </pc:docChgLst>
  <pc:docChgLst>
    <pc:chgData name="Langevin, Christian D" userId="c6cf8703-3b11-4b45-a4a0-dc93ff22b3b7" providerId="ADAL" clId="{AD5845DF-17DF-3C41-A764-FFF0CA6981AC}"/>
    <pc:docChg chg="modSld">
      <pc:chgData name="Langevin, Christian D" userId="c6cf8703-3b11-4b45-a4a0-dc93ff22b3b7" providerId="ADAL" clId="{AD5845DF-17DF-3C41-A764-FFF0CA6981AC}" dt="2023-01-03T17:54:50.938" v="11" actId="20577"/>
      <pc:docMkLst>
        <pc:docMk/>
      </pc:docMkLst>
      <pc:sldChg chg="modSp mod">
        <pc:chgData name="Langevin, Christian D" userId="c6cf8703-3b11-4b45-a4a0-dc93ff22b3b7" providerId="ADAL" clId="{AD5845DF-17DF-3C41-A764-FFF0CA6981AC}" dt="2023-01-03T17:54:50.938" v="11" actId="20577"/>
        <pc:sldMkLst>
          <pc:docMk/>
          <pc:sldMk cId="0" sldId="300"/>
        </pc:sldMkLst>
        <pc:spChg chg="mod">
          <ac:chgData name="Langevin, Christian D" userId="c6cf8703-3b11-4b45-a4a0-dc93ff22b3b7" providerId="ADAL" clId="{AD5845DF-17DF-3C41-A764-FFF0CA6981AC}" dt="2023-01-03T17:54:50.938" v="11" actId="20577"/>
          <ac:spMkLst>
            <pc:docMk/>
            <pc:sldMk cId="0" sldId="300"/>
            <ac:spMk id="16281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are probably familiar with MT3D-USGS, which is a collaborative effort between SSPA and the USGS</a:t>
            </a:r>
          </a:p>
          <a:p>
            <a:r>
              <a:rPr lang="en-US" dirty="0"/>
              <a:t>I’ve been using MT3D for about 30 years, and I think it’s a great program.  In my earlier life I worked with </a:t>
            </a:r>
            <a:r>
              <a:rPr lang="en-US" dirty="0" err="1"/>
              <a:t>Weixing</a:t>
            </a:r>
            <a:r>
              <a:rPr lang="en-US" dirty="0"/>
              <a:t> Guo to couple MT3D and MODFLOW to create SEAWAT.</a:t>
            </a:r>
          </a:p>
          <a:p>
            <a:r>
              <a:rPr lang="en-US" dirty="0"/>
              <a:t>The purpose of this slide is to let you know that MT3D-USGS works with the output from MODFLOW 6 (for a regular grid and a couple other restrictions).</a:t>
            </a:r>
          </a:p>
          <a:p>
            <a:r>
              <a:rPr lang="en-US" dirty="0"/>
              <a:t>We’ve had a fair number of compatibility problems over the years with the Flow-Transport-Link File (though they should mostly be fixed now)</a:t>
            </a:r>
          </a:p>
          <a:p>
            <a:r>
              <a:rPr lang="en-US" dirty="0"/>
              <a:t>Our approach here was to have MT3D-USGS work directly with the output files from MODFLOW 6 rather than writing a separate FTL file.</a:t>
            </a:r>
          </a:p>
          <a:p>
            <a:endParaRPr lang="en-US" dirty="0"/>
          </a:p>
        </p:txBody>
      </p:sp>
    </p:spTree>
    <p:extLst>
      <p:ext uri="{BB962C8B-B14F-4D97-AF65-F5344CB8AC3E}">
        <p14:creationId xmlns:p14="http://schemas.microsoft.com/office/powerpoint/2010/main" val="1362613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Concentrations after 25 years</a:t>
            </a:r>
          </a:p>
        </p:txBody>
      </p:sp>
    </p:spTree>
    <p:extLst>
      <p:ext uri="{BB962C8B-B14F-4D97-AF65-F5344CB8AC3E}">
        <p14:creationId xmlns:p14="http://schemas.microsoft.com/office/powerpoint/2010/main" val="3744657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Concentrations after 25 years</a:t>
            </a:r>
          </a:p>
        </p:txBody>
      </p:sp>
    </p:spTree>
    <p:extLst>
      <p:ext uri="{BB962C8B-B14F-4D97-AF65-F5344CB8AC3E}">
        <p14:creationId xmlns:p14="http://schemas.microsoft.com/office/powerpoint/2010/main" val="3383027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576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0066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8129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5929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076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modeler would I be if I didn’t put in an a partial differential equation…</a:t>
            </a:r>
          </a:p>
          <a:p>
            <a:endParaRPr lang="en-US" dirty="0"/>
          </a:p>
        </p:txBody>
      </p:sp>
    </p:spTree>
    <p:extLst>
      <p:ext uri="{BB962C8B-B14F-4D97-AF65-F5344CB8AC3E}">
        <p14:creationId xmlns:p14="http://schemas.microsoft.com/office/powerpoint/2010/main" val="256558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6516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2015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8410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281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Provides SEAWAT capabilities plus much more (Newton, unstructured grid, advanced packages, …)</a:t>
            </a:r>
          </a:p>
        </p:txBody>
      </p:sp>
    </p:spTree>
    <p:extLst>
      <p:ext uri="{BB962C8B-B14F-4D97-AF65-F5344CB8AC3E}">
        <p14:creationId xmlns:p14="http://schemas.microsoft.com/office/powerpoint/2010/main" val="3481552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Provides SEAWAT capabilities plus much more (Newton, unstructured grid, advanced packages, …)</a:t>
            </a:r>
          </a:p>
        </p:txBody>
      </p:sp>
    </p:spTree>
    <p:extLst>
      <p:ext uri="{BB962C8B-B14F-4D97-AF65-F5344CB8AC3E}">
        <p14:creationId xmlns:p14="http://schemas.microsoft.com/office/powerpoint/2010/main" val="3581476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6—Transport and Variable-Density Flow</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a:p>
            <a:pPr>
              <a:defRPr/>
            </a:pPr>
            <a:r>
              <a:rPr lang="en-US" dirty="0">
                <a:cs typeface="+mn-cs"/>
              </a:rPr>
              <a:t>January 9-13, 2023</a:t>
            </a:r>
          </a:p>
          <a:p>
            <a:pPr>
              <a:defRPr/>
            </a:pPr>
            <a:r>
              <a:rPr lang="en-US" dirty="0">
                <a:cs typeface="+mn-cs"/>
              </a:rPr>
              <a:t>SDSU, San Diego California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3639-F019-1540-A614-A8B2EFEE3C52}"/>
              </a:ext>
            </a:extLst>
          </p:cNvPr>
          <p:cNvSpPr>
            <a:spLocks noGrp="1"/>
          </p:cNvSpPr>
          <p:nvPr>
            <p:ph type="title"/>
          </p:nvPr>
        </p:nvSpPr>
        <p:spPr/>
        <p:txBody>
          <a:bodyPr/>
          <a:lstStyle/>
          <a:p>
            <a:r>
              <a:rPr lang="en-US" dirty="0"/>
              <a:t>Coupled Variable-Density Flow and Transport</a:t>
            </a:r>
          </a:p>
        </p:txBody>
      </p:sp>
      <p:sp>
        <p:nvSpPr>
          <p:cNvPr id="6" name="Content Placeholder 5">
            <a:extLst>
              <a:ext uri="{FF2B5EF4-FFF2-40B4-BE49-F238E27FC236}">
                <a16:creationId xmlns:a16="http://schemas.microsoft.com/office/drawing/2014/main" id="{497DD0DD-4755-0A44-85F0-B1CC4625FD04}"/>
              </a:ext>
            </a:extLst>
          </p:cNvPr>
          <p:cNvSpPr>
            <a:spLocks noGrp="1"/>
          </p:cNvSpPr>
          <p:nvPr>
            <p:ph idx="1"/>
          </p:nvPr>
        </p:nvSpPr>
        <p:spPr>
          <a:xfrm>
            <a:off x="381000" y="1885950"/>
            <a:ext cx="5486400" cy="3905250"/>
          </a:xfrm>
        </p:spPr>
        <p:txBody>
          <a:bodyPr/>
          <a:lstStyle/>
          <a:p>
            <a:r>
              <a:rPr lang="en-US" sz="2400" dirty="0"/>
              <a:t>SEAWAT capabilities now available in MODFLOW 6</a:t>
            </a:r>
          </a:p>
          <a:p>
            <a:pPr lvl="1"/>
            <a:r>
              <a:rPr lang="en-US" sz="2000" dirty="0"/>
              <a:t>Coupled variable-density flow and transport</a:t>
            </a:r>
          </a:p>
          <a:p>
            <a:r>
              <a:rPr lang="en-US" sz="2400" dirty="0"/>
              <a:t>Density can be a function of one or more solute concentrations</a:t>
            </a:r>
          </a:p>
          <a:p>
            <a:r>
              <a:rPr lang="en-US" sz="2400" dirty="0"/>
              <a:t>Bonus!</a:t>
            </a:r>
          </a:p>
          <a:p>
            <a:pPr lvl="1"/>
            <a:r>
              <a:rPr lang="en-US" sz="2000" dirty="0"/>
              <a:t>Flexible unstructured meshes</a:t>
            </a:r>
          </a:p>
          <a:p>
            <a:pPr lvl="1"/>
            <a:r>
              <a:rPr lang="en-US" sz="2000" dirty="0"/>
              <a:t>Newton-Raphson formulation</a:t>
            </a:r>
          </a:p>
        </p:txBody>
      </p:sp>
      <p:pic>
        <p:nvPicPr>
          <p:cNvPr id="9" name="Picture 8">
            <a:extLst>
              <a:ext uri="{FF2B5EF4-FFF2-40B4-BE49-F238E27FC236}">
                <a16:creationId xmlns:a16="http://schemas.microsoft.com/office/drawing/2014/main" id="{318A325C-C88E-3FB9-5F88-9FF8CBF29AEC}"/>
              </a:ext>
            </a:extLst>
          </p:cNvPr>
          <p:cNvPicPr>
            <a:picLocks noChangeAspect="1"/>
          </p:cNvPicPr>
          <p:nvPr/>
        </p:nvPicPr>
        <p:blipFill>
          <a:blip r:embed="rId3"/>
          <a:stretch>
            <a:fillRect/>
          </a:stretch>
        </p:blipFill>
        <p:spPr>
          <a:xfrm>
            <a:off x="5904782" y="1885950"/>
            <a:ext cx="2858219" cy="3821818"/>
          </a:xfrm>
          <a:prstGeom prst="rect">
            <a:avLst/>
          </a:prstGeom>
        </p:spPr>
      </p:pic>
    </p:spTree>
    <p:extLst>
      <p:ext uri="{BB962C8B-B14F-4D97-AF65-F5344CB8AC3E}">
        <p14:creationId xmlns:p14="http://schemas.microsoft.com/office/powerpoint/2010/main" val="210603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3639-F019-1540-A614-A8B2EFEE3C52}"/>
              </a:ext>
            </a:extLst>
          </p:cNvPr>
          <p:cNvSpPr>
            <a:spLocks noGrp="1"/>
          </p:cNvSpPr>
          <p:nvPr>
            <p:ph type="title"/>
          </p:nvPr>
        </p:nvSpPr>
        <p:spPr/>
        <p:txBody>
          <a:bodyPr/>
          <a:lstStyle/>
          <a:p>
            <a:r>
              <a:rPr lang="en-US" dirty="0"/>
              <a:t>Coupled Variable-Density Flow and Transport</a:t>
            </a:r>
          </a:p>
        </p:txBody>
      </p:sp>
      <p:sp>
        <p:nvSpPr>
          <p:cNvPr id="6" name="Content Placeholder 5">
            <a:extLst>
              <a:ext uri="{FF2B5EF4-FFF2-40B4-BE49-F238E27FC236}">
                <a16:creationId xmlns:a16="http://schemas.microsoft.com/office/drawing/2014/main" id="{497DD0DD-4755-0A44-85F0-B1CC4625FD04}"/>
              </a:ext>
            </a:extLst>
          </p:cNvPr>
          <p:cNvSpPr>
            <a:spLocks noGrp="1"/>
          </p:cNvSpPr>
          <p:nvPr>
            <p:ph idx="1"/>
          </p:nvPr>
        </p:nvSpPr>
        <p:spPr>
          <a:xfrm>
            <a:off x="381000" y="1885950"/>
            <a:ext cx="4876800" cy="3371850"/>
          </a:xfrm>
        </p:spPr>
        <p:txBody>
          <a:bodyPr/>
          <a:lstStyle/>
          <a:p>
            <a:r>
              <a:rPr lang="en-US" dirty="0"/>
              <a:t>Run GWF and GWT in same simulation</a:t>
            </a:r>
          </a:p>
          <a:p>
            <a:r>
              <a:rPr lang="en-US" dirty="0"/>
              <a:t>Turn on Buoyancy Package in GWF Model</a:t>
            </a:r>
          </a:p>
          <a:p>
            <a:r>
              <a:rPr lang="en-US" dirty="0"/>
              <a:t>Represent salt as a chemical species</a:t>
            </a:r>
          </a:p>
        </p:txBody>
      </p:sp>
      <p:pic>
        <p:nvPicPr>
          <p:cNvPr id="7" name="Picture 6">
            <a:extLst>
              <a:ext uri="{FF2B5EF4-FFF2-40B4-BE49-F238E27FC236}">
                <a16:creationId xmlns:a16="http://schemas.microsoft.com/office/drawing/2014/main" id="{554818B5-937A-9048-95ED-30EC99AB6467}"/>
              </a:ext>
            </a:extLst>
          </p:cNvPr>
          <p:cNvPicPr>
            <a:picLocks noChangeAspect="1"/>
          </p:cNvPicPr>
          <p:nvPr/>
        </p:nvPicPr>
        <p:blipFill>
          <a:blip r:embed="rId5"/>
          <a:stretch>
            <a:fillRect/>
          </a:stretch>
        </p:blipFill>
        <p:spPr>
          <a:xfrm>
            <a:off x="5791201" y="1828800"/>
            <a:ext cx="2487371" cy="1341614"/>
          </a:xfrm>
          <a:prstGeom prst="rect">
            <a:avLst/>
          </a:prstGeom>
          <a:solidFill>
            <a:schemeClr val="bg1"/>
          </a:solidFill>
          <a:ln>
            <a:noFill/>
          </a:ln>
        </p:spPr>
      </p:pic>
      <p:pic>
        <p:nvPicPr>
          <p:cNvPr id="8" name="Online Media 3" descr="movie">
            <a:extLst>
              <a:ext uri="{FF2B5EF4-FFF2-40B4-BE49-F238E27FC236}">
                <a16:creationId xmlns:a16="http://schemas.microsoft.com/office/drawing/2014/main" id="{F9EBDCBA-365C-A640-A750-26921E86E9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59387" y="3429001"/>
            <a:ext cx="2150997" cy="2150997"/>
          </a:xfrm>
          <a:prstGeom prst="rect">
            <a:avLst/>
          </a:prstGeom>
        </p:spPr>
      </p:pic>
    </p:spTree>
    <p:extLst>
      <p:ext uri="{BB962C8B-B14F-4D97-AF65-F5344CB8AC3E}">
        <p14:creationId xmlns:p14="http://schemas.microsoft.com/office/powerpoint/2010/main" val="20312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4C05F-C2FC-984B-A326-C4A07B1DDC61}"/>
              </a:ext>
            </a:extLst>
          </p:cNvPr>
          <p:cNvSpPr>
            <a:spLocks noGrp="1"/>
          </p:cNvSpPr>
          <p:nvPr>
            <p:ph type="title"/>
          </p:nvPr>
        </p:nvSpPr>
        <p:spPr/>
        <p:txBody>
          <a:bodyPr/>
          <a:lstStyle/>
          <a:p>
            <a:r>
              <a:rPr lang="en-US" dirty="0"/>
              <a:t>examples</a:t>
            </a:r>
          </a:p>
        </p:txBody>
      </p:sp>
      <p:sp>
        <p:nvSpPr>
          <p:cNvPr id="4" name="Text Placeholder 3">
            <a:extLst>
              <a:ext uri="{FF2B5EF4-FFF2-40B4-BE49-F238E27FC236}">
                <a16:creationId xmlns:a16="http://schemas.microsoft.com/office/drawing/2014/main" id="{00F985E8-DF9A-534C-A7F8-CC38C9EB06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3864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276172-CD3F-A940-977A-CA83C6ED4E2A}"/>
              </a:ext>
            </a:extLst>
          </p:cNvPr>
          <p:cNvSpPr/>
          <p:nvPr/>
        </p:nvSpPr>
        <p:spPr bwMode="auto">
          <a:xfrm>
            <a:off x="5105400" y="1774414"/>
            <a:ext cx="2912336" cy="3864387"/>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032401F-68B9-734B-AF7A-8DA9BDCD6530}"/>
              </a:ext>
            </a:extLst>
          </p:cNvPr>
          <p:cNvSpPr>
            <a:spLocks noGrp="1"/>
          </p:cNvSpPr>
          <p:nvPr>
            <p:ph type="title"/>
          </p:nvPr>
        </p:nvSpPr>
        <p:spPr/>
        <p:txBody>
          <a:bodyPr/>
          <a:lstStyle/>
          <a:p>
            <a:r>
              <a:rPr lang="en-US" dirty="0"/>
              <a:t>Advanced Packages and Water Mover</a:t>
            </a:r>
          </a:p>
        </p:txBody>
      </p:sp>
      <p:pic>
        <p:nvPicPr>
          <p:cNvPr id="1026" name="Picture 2">
            <a:extLst>
              <a:ext uri="{FF2B5EF4-FFF2-40B4-BE49-F238E27FC236}">
                <a16:creationId xmlns:a16="http://schemas.microsoft.com/office/drawing/2014/main" id="{50126B1B-2977-AC46-8AAA-9BCDBE02F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11692"/>
            <a:ext cx="3842308" cy="3193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01C9B8-5155-6747-AFFF-442062DFD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64" y="1774414"/>
            <a:ext cx="2759936" cy="386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36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276172-CD3F-A940-977A-CA83C6ED4E2A}"/>
              </a:ext>
            </a:extLst>
          </p:cNvPr>
          <p:cNvSpPr/>
          <p:nvPr/>
        </p:nvSpPr>
        <p:spPr bwMode="auto">
          <a:xfrm>
            <a:off x="4572000" y="2133600"/>
            <a:ext cx="4343400" cy="2544186"/>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032401F-68B9-734B-AF7A-8DA9BDCD6530}"/>
              </a:ext>
            </a:extLst>
          </p:cNvPr>
          <p:cNvSpPr>
            <a:spLocks noGrp="1"/>
          </p:cNvSpPr>
          <p:nvPr>
            <p:ph type="title"/>
          </p:nvPr>
        </p:nvSpPr>
        <p:spPr/>
        <p:txBody>
          <a:bodyPr/>
          <a:lstStyle/>
          <a:p>
            <a:r>
              <a:rPr lang="en-US" dirty="0"/>
              <a:t>Surface and Groundwater Flow and Transport</a:t>
            </a:r>
          </a:p>
        </p:txBody>
      </p:sp>
      <p:pic>
        <p:nvPicPr>
          <p:cNvPr id="1026" name="Picture 2">
            <a:extLst>
              <a:ext uri="{FF2B5EF4-FFF2-40B4-BE49-F238E27FC236}">
                <a16:creationId xmlns:a16="http://schemas.microsoft.com/office/drawing/2014/main" id="{50126B1B-2977-AC46-8AAA-9BCDBE02F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11692"/>
            <a:ext cx="3842308" cy="31937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659D66C-A541-F647-B150-99922B5AD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139" y="2229259"/>
            <a:ext cx="3999135" cy="2399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10928E-ECE2-F344-9234-5EA97B22747B}"/>
              </a:ext>
            </a:extLst>
          </p:cNvPr>
          <p:cNvSpPr txBox="1"/>
          <p:nvPr/>
        </p:nvSpPr>
        <p:spPr>
          <a:xfrm>
            <a:off x="4930024" y="4706948"/>
            <a:ext cx="3810000" cy="461665"/>
          </a:xfrm>
          <a:prstGeom prst="rect">
            <a:avLst/>
          </a:prstGeom>
          <a:noFill/>
        </p:spPr>
        <p:txBody>
          <a:bodyPr wrap="square" rtlCol="0">
            <a:spAutoFit/>
          </a:bodyPr>
          <a:lstStyle/>
          <a:p>
            <a:r>
              <a:rPr lang="en-US" sz="1200" dirty="0">
                <a:solidFill>
                  <a:schemeClr val="bg1">
                    <a:lumMod val="95000"/>
                  </a:schemeClr>
                </a:solidFill>
              </a:rPr>
              <a:t>Comparison between MODFLOW 6 (solid lines) and GWT (dashed lines)</a:t>
            </a:r>
          </a:p>
        </p:txBody>
      </p:sp>
    </p:spTree>
    <p:extLst>
      <p:ext uri="{BB962C8B-B14F-4D97-AF65-F5344CB8AC3E}">
        <p14:creationId xmlns:p14="http://schemas.microsoft.com/office/powerpoint/2010/main" val="192334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4045-106C-912A-A894-F43FAC2A9522}"/>
              </a:ext>
            </a:extLst>
          </p:cNvPr>
          <p:cNvSpPr>
            <a:spLocks noGrp="1"/>
          </p:cNvSpPr>
          <p:nvPr>
            <p:ph type="title"/>
          </p:nvPr>
        </p:nvSpPr>
        <p:spPr/>
        <p:txBody>
          <a:bodyPr/>
          <a:lstStyle/>
          <a:p>
            <a:r>
              <a:rPr lang="en-US" dirty="0"/>
              <a:t>Transport and Local Grid Refinement</a:t>
            </a:r>
          </a:p>
        </p:txBody>
      </p:sp>
      <p:pic>
        <p:nvPicPr>
          <p:cNvPr id="4098" name="Picture 2">
            <a:extLst>
              <a:ext uri="{FF2B5EF4-FFF2-40B4-BE49-F238E27FC236}">
                <a16:creationId xmlns:a16="http://schemas.microsoft.com/office/drawing/2014/main" id="{C96F345C-6849-4FD0-BB32-D2EBF9D38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491" y="2133601"/>
            <a:ext cx="6183021" cy="3177385"/>
          </a:xfrm>
          <a:prstGeom prst="rect">
            <a:avLst/>
          </a:prstGeom>
          <a:solidFill>
            <a:schemeClr val="bg2">
              <a:lumMod val="60000"/>
              <a:lumOff val="40000"/>
            </a:schemeClr>
          </a:solidFill>
        </p:spPr>
      </p:pic>
    </p:spTree>
    <p:extLst>
      <p:ext uri="{BB962C8B-B14F-4D97-AF65-F5344CB8AC3E}">
        <p14:creationId xmlns:p14="http://schemas.microsoft.com/office/powerpoint/2010/main" val="178302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gineering drawing&#10;&#10;Description automatically generated">
            <a:extLst>
              <a:ext uri="{FF2B5EF4-FFF2-40B4-BE49-F238E27FC236}">
                <a16:creationId xmlns:a16="http://schemas.microsoft.com/office/drawing/2014/main" id="{8E93875F-F4C3-4A46-F540-F8D668B0EA94}"/>
              </a:ext>
            </a:extLst>
          </p:cNvPr>
          <p:cNvPicPr>
            <a:picLocks noChangeAspect="1"/>
          </p:cNvPicPr>
          <p:nvPr/>
        </p:nvPicPr>
        <p:blipFill>
          <a:blip r:embed="rId2"/>
          <a:stretch>
            <a:fillRect/>
          </a:stretch>
        </p:blipFill>
        <p:spPr>
          <a:xfrm>
            <a:off x="1828800" y="1219200"/>
            <a:ext cx="6231012" cy="4248150"/>
          </a:xfrm>
          <a:prstGeom prst="rect">
            <a:avLst/>
          </a:prstGeom>
        </p:spPr>
      </p:pic>
    </p:spTree>
    <p:extLst>
      <p:ext uri="{BB962C8B-B14F-4D97-AF65-F5344CB8AC3E}">
        <p14:creationId xmlns:p14="http://schemas.microsoft.com/office/powerpoint/2010/main" val="2217815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04FE-F2B2-D84C-8777-0488F913AAB1}"/>
              </a:ext>
            </a:extLst>
          </p:cNvPr>
          <p:cNvSpPr>
            <a:spLocks noGrp="1"/>
          </p:cNvSpPr>
          <p:nvPr>
            <p:ph type="title"/>
          </p:nvPr>
        </p:nvSpPr>
        <p:spPr/>
        <p:txBody>
          <a:bodyPr/>
          <a:lstStyle/>
          <a:p>
            <a:r>
              <a:rPr lang="en-US" dirty="0"/>
              <a:t>Coupled Flow and Transport Capabilities</a:t>
            </a:r>
          </a:p>
        </p:txBody>
      </p:sp>
      <p:pic>
        <p:nvPicPr>
          <p:cNvPr id="4" name="movie">
            <a:hlinkClick r:id="" action="ppaction://media"/>
            <a:extLst>
              <a:ext uri="{FF2B5EF4-FFF2-40B4-BE49-F238E27FC236}">
                <a16:creationId xmlns:a16="http://schemas.microsoft.com/office/drawing/2014/main" id="{B08B4DDE-56D8-AB47-B240-58C101AF17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7422" r="8368" b="12578"/>
          <a:stretch/>
        </p:blipFill>
        <p:spPr>
          <a:xfrm>
            <a:off x="1957397" y="2209801"/>
            <a:ext cx="5193486" cy="2644959"/>
          </a:xfrm>
          <a:prstGeom prst="rect">
            <a:avLst/>
          </a:prstGeom>
        </p:spPr>
      </p:pic>
    </p:spTree>
    <p:extLst>
      <p:ext uri="{BB962C8B-B14F-4D97-AF65-F5344CB8AC3E}">
        <p14:creationId xmlns:p14="http://schemas.microsoft.com/office/powerpoint/2010/main" val="8536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546124C8-5294-9041-A150-62CF33DCDDA4}"/>
              </a:ext>
            </a:extLst>
          </p:cNvPr>
          <p:cNvSpPr/>
          <p:nvPr/>
        </p:nvSpPr>
        <p:spPr bwMode="auto">
          <a:xfrm>
            <a:off x="3054829" y="2557576"/>
            <a:ext cx="3989662" cy="290594"/>
          </a:xfrm>
          <a:custGeom>
            <a:avLst/>
            <a:gdLst>
              <a:gd name="connsiteX0" fmla="*/ 0 w 5230678"/>
              <a:gd name="connsiteY0" fmla="*/ 387458 h 387458"/>
              <a:gd name="connsiteX1" fmla="*/ 433953 w 5230678"/>
              <a:gd name="connsiteY1" fmla="*/ 364211 h 387458"/>
              <a:gd name="connsiteX2" fmla="*/ 829159 w 5230678"/>
              <a:gd name="connsiteY2" fmla="*/ 333214 h 387458"/>
              <a:gd name="connsiteX3" fmla="*/ 1720312 w 5230678"/>
              <a:gd name="connsiteY3" fmla="*/ 255722 h 387458"/>
              <a:gd name="connsiteX4" fmla="*/ 2611464 w 5230678"/>
              <a:gd name="connsiteY4" fmla="*/ 193729 h 387458"/>
              <a:gd name="connsiteX5" fmla="*/ 3409627 w 5230678"/>
              <a:gd name="connsiteY5" fmla="*/ 139485 h 387458"/>
              <a:gd name="connsiteX6" fmla="*/ 4192292 w 5230678"/>
              <a:gd name="connsiteY6" fmla="*/ 69743 h 387458"/>
              <a:gd name="connsiteX7" fmla="*/ 4618495 w 5230678"/>
              <a:gd name="connsiteY7" fmla="*/ 38746 h 387458"/>
              <a:gd name="connsiteX8" fmla="*/ 5230678 w 5230678"/>
              <a:gd name="connsiteY8" fmla="*/ 0 h 38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678" h="387458">
                <a:moveTo>
                  <a:pt x="0" y="387458"/>
                </a:moveTo>
                <a:lnTo>
                  <a:pt x="433953" y="364211"/>
                </a:lnTo>
                <a:lnTo>
                  <a:pt x="829159" y="333214"/>
                </a:lnTo>
                <a:lnTo>
                  <a:pt x="1720312" y="255722"/>
                </a:lnTo>
                <a:lnTo>
                  <a:pt x="2611464" y="193729"/>
                </a:lnTo>
                <a:lnTo>
                  <a:pt x="3409627" y="139485"/>
                </a:lnTo>
                <a:lnTo>
                  <a:pt x="4192292" y="69743"/>
                </a:lnTo>
                <a:lnTo>
                  <a:pt x="4618495" y="38746"/>
                </a:lnTo>
                <a:lnTo>
                  <a:pt x="5230678" y="0"/>
                </a:lnTo>
              </a:path>
            </a:pathLst>
          </a:cu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 name="Freeform 3">
            <a:extLst>
              <a:ext uri="{FF2B5EF4-FFF2-40B4-BE49-F238E27FC236}">
                <a16:creationId xmlns:a16="http://schemas.microsoft.com/office/drawing/2014/main" id="{82B29CED-1DD6-B643-BA83-B37D94C1538D}"/>
              </a:ext>
            </a:extLst>
          </p:cNvPr>
          <p:cNvSpPr/>
          <p:nvPr/>
        </p:nvSpPr>
        <p:spPr bwMode="auto">
          <a:xfrm>
            <a:off x="1658057" y="2845274"/>
            <a:ext cx="1375886" cy="1032986"/>
          </a:xfrm>
          <a:custGeom>
            <a:avLst/>
            <a:gdLst>
              <a:gd name="connsiteX0" fmla="*/ 594360 w 1834515"/>
              <a:gd name="connsiteY0" fmla="*/ 1371600 h 1377315"/>
              <a:gd name="connsiteX1" fmla="*/ 0 w 1834515"/>
              <a:gd name="connsiteY1" fmla="*/ 1377315 h 1377315"/>
              <a:gd name="connsiteX2" fmla="*/ 5715 w 1834515"/>
              <a:gd name="connsiteY2" fmla="*/ 0 h 1377315"/>
              <a:gd name="connsiteX3" fmla="*/ 1834515 w 1834515"/>
              <a:gd name="connsiteY3" fmla="*/ 0 h 1377315"/>
              <a:gd name="connsiteX4" fmla="*/ 588645 w 1834515"/>
              <a:gd name="connsiteY4" fmla="*/ 177165 h 1377315"/>
              <a:gd name="connsiteX5" fmla="*/ 594360 w 1834515"/>
              <a:gd name="connsiteY5" fmla="*/ 1371600 h 137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4515" h="1377315">
                <a:moveTo>
                  <a:pt x="594360" y="1371600"/>
                </a:moveTo>
                <a:lnTo>
                  <a:pt x="0" y="1377315"/>
                </a:lnTo>
                <a:lnTo>
                  <a:pt x="5715" y="0"/>
                </a:lnTo>
                <a:lnTo>
                  <a:pt x="1834515" y="0"/>
                </a:lnTo>
                <a:lnTo>
                  <a:pt x="588645" y="177165"/>
                </a:lnTo>
                <a:lnTo>
                  <a:pt x="594360" y="1371600"/>
                </a:lnTo>
                <a:close/>
              </a:path>
            </a:pathLst>
          </a:custGeom>
          <a:solidFill>
            <a:srgbClr val="C00000"/>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 name="Title 1">
            <a:extLst>
              <a:ext uri="{FF2B5EF4-FFF2-40B4-BE49-F238E27FC236}">
                <a16:creationId xmlns:a16="http://schemas.microsoft.com/office/drawing/2014/main" id="{EC87980E-7E50-A643-A6F2-7BED45FDF810}"/>
              </a:ext>
            </a:extLst>
          </p:cNvPr>
          <p:cNvSpPr>
            <a:spLocks noGrp="1"/>
          </p:cNvSpPr>
          <p:nvPr>
            <p:ph type="title"/>
          </p:nvPr>
        </p:nvSpPr>
        <p:spPr>
          <a:xfrm>
            <a:off x="228600" y="971550"/>
            <a:ext cx="8305800" cy="857250"/>
          </a:xfrm>
        </p:spPr>
        <p:txBody>
          <a:bodyPr/>
          <a:lstStyle/>
          <a:p>
            <a:r>
              <a:rPr lang="en-US" dirty="0"/>
              <a:t>Coastal Aquifer Simulation</a:t>
            </a:r>
          </a:p>
        </p:txBody>
      </p:sp>
      <p:sp>
        <p:nvSpPr>
          <p:cNvPr id="3" name="Freeform 2">
            <a:extLst>
              <a:ext uri="{FF2B5EF4-FFF2-40B4-BE49-F238E27FC236}">
                <a16:creationId xmlns:a16="http://schemas.microsoft.com/office/drawing/2014/main" id="{51DDEF01-2CD6-EE45-A633-ACEB8A3D7ED0}"/>
              </a:ext>
            </a:extLst>
          </p:cNvPr>
          <p:cNvSpPr/>
          <p:nvPr/>
        </p:nvSpPr>
        <p:spPr bwMode="auto">
          <a:xfrm>
            <a:off x="2095080" y="2286001"/>
            <a:ext cx="4953841" cy="1593077"/>
          </a:xfrm>
          <a:custGeom>
            <a:avLst/>
            <a:gdLst>
              <a:gd name="connsiteX0" fmla="*/ 0 w 6618515"/>
              <a:gd name="connsiteY0" fmla="*/ 1110343 h 2514600"/>
              <a:gd name="connsiteX1" fmla="*/ 6553200 w 6618515"/>
              <a:gd name="connsiteY1" fmla="*/ 0 h 2514600"/>
              <a:gd name="connsiteX2" fmla="*/ 6618515 w 6618515"/>
              <a:gd name="connsiteY2" fmla="*/ 1948543 h 2514600"/>
              <a:gd name="connsiteX3" fmla="*/ 32657 w 6618515"/>
              <a:gd name="connsiteY3" fmla="*/ 2514600 h 2514600"/>
              <a:gd name="connsiteX4" fmla="*/ 54429 w 6618515"/>
              <a:gd name="connsiteY4" fmla="*/ 1099458 h 2514600"/>
              <a:gd name="connsiteX0" fmla="*/ 0 w 6593115"/>
              <a:gd name="connsiteY0" fmla="*/ 1090180 h 2514600"/>
              <a:gd name="connsiteX1" fmla="*/ 6527800 w 6593115"/>
              <a:gd name="connsiteY1" fmla="*/ 0 h 2514600"/>
              <a:gd name="connsiteX2" fmla="*/ 6593115 w 6593115"/>
              <a:gd name="connsiteY2" fmla="*/ 1948543 h 2514600"/>
              <a:gd name="connsiteX3" fmla="*/ 7257 w 6593115"/>
              <a:gd name="connsiteY3" fmla="*/ 2514600 h 2514600"/>
              <a:gd name="connsiteX4" fmla="*/ 29029 w 6593115"/>
              <a:gd name="connsiteY4" fmla="*/ 1099458 h 2514600"/>
              <a:gd name="connsiteX0" fmla="*/ 6276 w 6599391"/>
              <a:gd name="connsiteY0" fmla="*/ 1090180 h 2514600"/>
              <a:gd name="connsiteX1" fmla="*/ 6534076 w 6599391"/>
              <a:gd name="connsiteY1" fmla="*/ 0 h 2514600"/>
              <a:gd name="connsiteX2" fmla="*/ 6599391 w 6599391"/>
              <a:gd name="connsiteY2" fmla="*/ 1948543 h 2514600"/>
              <a:gd name="connsiteX3" fmla="*/ 13533 w 6599391"/>
              <a:gd name="connsiteY3" fmla="*/ 2514600 h 2514600"/>
              <a:gd name="connsiteX4" fmla="*/ 0 w 6599391"/>
              <a:gd name="connsiteY4" fmla="*/ 1082643 h 2514600"/>
              <a:gd name="connsiteX0" fmla="*/ 6276 w 6627066"/>
              <a:gd name="connsiteY0" fmla="*/ 1117861 h 2542281"/>
              <a:gd name="connsiteX1" fmla="*/ 6627066 w 6627066"/>
              <a:gd name="connsiteY1" fmla="*/ 0 h 2542281"/>
              <a:gd name="connsiteX2" fmla="*/ 6599391 w 6627066"/>
              <a:gd name="connsiteY2" fmla="*/ 1976224 h 2542281"/>
              <a:gd name="connsiteX3" fmla="*/ 13533 w 6627066"/>
              <a:gd name="connsiteY3" fmla="*/ 2542281 h 2542281"/>
              <a:gd name="connsiteX4" fmla="*/ 0 w 6627066"/>
              <a:gd name="connsiteY4" fmla="*/ 1110324 h 2542281"/>
              <a:gd name="connsiteX0" fmla="*/ 6276 w 6605121"/>
              <a:gd name="connsiteY0" fmla="*/ 1104795 h 2529215"/>
              <a:gd name="connsiteX1" fmla="*/ 6605121 w 6605121"/>
              <a:gd name="connsiteY1" fmla="*/ 0 h 2529215"/>
              <a:gd name="connsiteX2" fmla="*/ 6599391 w 6605121"/>
              <a:gd name="connsiteY2" fmla="*/ 1963158 h 2529215"/>
              <a:gd name="connsiteX3" fmla="*/ 13533 w 6605121"/>
              <a:gd name="connsiteY3" fmla="*/ 2529215 h 2529215"/>
              <a:gd name="connsiteX4" fmla="*/ 0 w 6605121"/>
              <a:gd name="connsiteY4" fmla="*/ 1097258 h 2529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121" h="2529215">
                <a:moveTo>
                  <a:pt x="6276" y="1104795"/>
                </a:moveTo>
                <a:lnTo>
                  <a:pt x="6605121" y="0"/>
                </a:lnTo>
                <a:lnTo>
                  <a:pt x="6599391" y="1963158"/>
                </a:lnTo>
                <a:lnTo>
                  <a:pt x="13533" y="2529215"/>
                </a:lnTo>
                <a:lnTo>
                  <a:pt x="0" y="1097258"/>
                </a:lnTo>
              </a:path>
            </a:pathLst>
          </a:cu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5" name="Triangle 4">
            <a:extLst>
              <a:ext uri="{FF2B5EF4-FFF2-40B4-BE49-F238E27FC236}">
                <a16:creationId xmlns:a16="http://schemas.microsoft.com/office/drawing/2014/main" id="{19D87DB1-9340-C543-A3B0-C409E08C58FE}"/>
              </a:ext>
            </a:extLst>
          </p:cNvPr>
          <p:cNvSpPr/>
          <p:nvPr/>
        </p:nvSpPr>
        <p:spPr bwMode="auto">
          <a:xfrm rot="10800000">
            <a:off x="1819417" y="2718726"/>
            <a:ext cx="114300" cy="114300"/>
          </a:xfrm>
          <a:prstGeom prst="triangle">
            <a:avLst/>
          </a:prstGeom>
          <a:no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cxnSp>
        <p:nvCxnSpPr>
          <p:cNvPr id="7" name="Straight Arrow Connector 6">
            <a:extLst>
              <a:ext uri="{FF2B5EF4-FFF2-40B4-BE49-F238E27FC236}">
                <a16:creationId xmlns:a16="http://schemas.microsoft.com/office/drawing/2014/main" id="{7EE11C1F-1DB5-6840-8E28-5A3128C5E4D7}"/>
              </a:ext>
            </a:extLst>
          </p:cNvPr>
          <p:cNvCxnSpPr>
            <a:cxnSpLocks/>
          </p:cNvCxnSpPr>
          <p:nvPr/>
        </p:nvCxnSpPr>
        <p:spPr bwMode="auto">
          <a:xfrm flipV="1">
            <a:off x="3033943" y="2192674"/>
            <a:ext cx="4031434" cy="583205"/>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6A2C70A2-5D77-5A45-8442-8A48BC9C6984}"/>
              </a:ext>
            </a:extLst>
          </p:cNvPr>
          <p:cNvSpPr txBox="1"/>
          <p:nvPr/>
        </p:nvSpPr>
        <p:spPr>
          <a:xfrm rot="21029649">
            <a:off x="4214521" y="2216485"/>
            <a:ext cx="1257300" cy="323165"/>
          </a:xfrm>
          <a:prstGeom prst="rect">
            <a:avLst/>
          </a:prstGeom>
          <a:noFill/>
        </p:spPr>
        <p:txBody>
          <a:bodyPr wrap="square" rtlCol="0">
            <a:spAutoFit/>
          </a:bodyPr>
          <a:lstStyle/>
          <a:p>
            <a:r>
              <a:rPr lang="en-US" sz="1500" dirty="0">
                <a:solidFill>
                  <a:schemeClr val="bg1"/>
                </a:solidFill>
              </a:rPr>
              <a:t>recharge</a:t>
            </a:r>
          </a:p>
        </p:txBody>
      </p:sp>
      <p:cxnSp>
        <p:nvCxnSpPr>
          <p:cNvPr id="15" name="Straight Arrow Connector 14">
            <a:extLst>
              <a:ext uri="{FF2B5EF4-FFF2-40B4-BE49-F238E27FC236}">
                <a16:creationId xmlns:a16="http://schemas.microsoft.com/office/drawing/2014/main" id="{08BFB9E3-2198-D74F-AB78-3137694AA368}"/>
              </a:ext>
            </a:extLst>
          </p:cNvPr>
          <p:cNvCxnSpPr>
            <a:cxnSpLocks/>
          </p:cNvCxnSpPr>
          <p:nvPr/>
        </p:nvCxnSpPr>
        <p:spPr bwMode="auto">
          <a:xfrm flipV="1">
            <a:off x="2095080" y="3643333"/>
            <a:ext cx="4970299" cy="359754"/>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Box 16">
            <a:extLst>
              <a:ext uri="{FF2B5EF4-FFF2-40B4-BE49-F238E27FC236}">
                <a16:creationId xmlns:a16="http://schemas.microsoft.com/office/drawing/2014/main" id="{B93E6B78-C3D2-DE49-8254-7B9A3E287E55}"/>
              </a:ext>
            </a:extLst>
          </p:cNvPr>
          <p:cNvSpPr txBox="1"/>
          <p:nvPr/>
        </p:nvSpPr>
        <p:spPr>
          <a:xfrm rot="21314547">
            <a:off x="4266553" y="3794079"/>
            <a:ext cx="792915" cy="323165"/>
          </a:xfrm>
          <a:prstGeom prst="rect">
            <a:avLst/>
          </a:prstGeom>
          <a:noFill/>
        </p:spPr>
        <p:txBody>
          <a:bodyPr wrap="square" rtlCol="0">
            <a:spAutoFit/>
          </a:bodyPr>
          <a:lstStyle/>
          <a:p>
            <a:r>
              <a:rPr lang="en-US" sz="1500" dirty="0">
                <a:solidFill>
                  <a:schemeClr val="bg1"/>
                </a:solidFill>
              </a:rPr>
              <a:t>no flow</a:t>
            </a:r>
          </a:p>
        </p:txBody>
      </p:sp>
      <p:cxnSp>
        <p:nvCxnSpPr>
          <p:cNvPr id="19" name="Straight Arrow Connector 18">
            <a:extLst>
              <a:ext uri="{FF2B5EF4-FFF2-40B4-BE49-F238E27FC236}">
                <a16:creationId xmlns:a16="http://schemas.microsoft.com/office/drawing/2014/main" id="{3D39753E-A1C5-C243-80A5-AA9C0F5BDD45}"/>
              </a:ext>
            </a:extLst>
          </p:cNvPr>
          <p:cNvCxnSpPr>
            <a:cxnSpLocks/>
          </p:cNvCxnSpPr>
          <p:nvPr/>
        </p:nvCxnSpPr>
        <p:spPr bwMode="auto">
          <a:xfrm flipV="1">
            <a:off x="7170174" y="2272538"/>
            <a:ext cx="0" cy="1275551"/>
          </a:xfrm>
          <a:prstGeom prst="straightConnector1">
            <a:avLst/>
          </a:prstGeom>
          <a:solidFill>
            <a:schemeClr val="accent1"/>
          </a:solidFill>
          <a:ln w="12700" cap="flat" cmpd="sng" algn="ctr">
            <a:solidFill>
              <a:schemeClr val="bg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 name="TextBox 21">
            <a:extLst>
              <a:ext uri="{FF2B5EF4-FFF2-40B4-BE49-F238E27FC236}">
                <a16:creationId xmlns:a16="http://schemas.microsoft.com/office/drawing/2014/main" id="{81ACBC91-3BFF-7F4C-9125-015C57D09FB5}"/>
              </a:ext>
            </a:extLst>
          </p:cNvPr>
          <p:cNvSpPr txBox="1"/>
          <p:nvPr/>
        </p:nvSpPr>
        <p:spPr>
          <a:xfrm rot="16200000">
            <a:off x="6906081" y="2568276"/>
            <a:ext cx="1073623" cy="553998"/>
          </a:xfrm>
          <a:prstGeom prst="rect">
            <a:avLst/>
          </a:prstGeom>
          <a:noFill/>
        </p:spPr>
        <p:txBody>
          <a:bodyPr wrap="square" rtlCol="0">
            <a:spAutoFit/>
          </a:bodyPr>
          <a:lstStyle/>
          <a:p>
            <a:pPr algn="ctr"/>
            <a:r>
              <a:rPr lang="en-US" sz="1500" dirty="0">
                <a:solidFill>
                  <a:schemeClr val="bg1"/>
                </a:solidFill>
              </a:rPr>
              <a:t>freshwater inflow</a:t>
            </a:r>
          </a:p>
        </p:txBody>
      </p:sp>
      <p:sp>
        <p:nvSpPr>
          <p:cNvPr id="24" name="Triangle 23">
            <a:extLst>
              <a:ext uri="{FF2B5EF4-FFF2-40B4-BE49-F238E27FC236}">
                <a16:creationId xmlns:a16="http://schemas.microsoft.com/office/drawing/2014/main" id="{AA254C0D-6CAC-A042-9DD3-B75540D889DC}"/>
              </a:ext>
            </a:extLst>
          </p:cNvPr>
          <p:cNvSpPr/>
          <p:nvPr/>
        </p:nvSpPr>
        <p:spPr bwMode="auto">
          <a:xfrm rot="10800000">
            <a:off x="6484374" y="2460043"/>
            <a:ext cx="114300" cy="114300"/>
          </a:xfrm>
          <a:prstGeom prst="triangle">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5" name="TextBox 24">
            <a:extLst>
              <a:ext uri="{FF2B5EF4-FFF2-40B4-BE49-F238E27FC236}">
                <a16:creationId xmlns:a16="http://schemas.microsoft.com/office/drawing/2014/main" id="{DA0904A9-83E3-BA41-8C80-3AADEEC23904}"/>
              </a:ext>
            </a:extLst>
          </p:cNvPr>
          <p:cNvSpPr txBox="1"/>
          <p:nvPr/>
        </p:nvSpPr>
        <p:spPr>
          <a:xfrm rot="16200000">
            <a:off x="900982" y="3045383"/>
            <a:ext cx="1020107" cy="553998"/>
          </a:xfrm>
          <a:prstGeom prst="rect">
            <a:avLst/>
          </a:prstGeom>
          <a:noFill/>
        </p:spPr>
        <p:txBody>
          <a:bodyPr wrap="square" rtlCol="0">
            <a:spAutoFit/>
          </a:bodyPr>
          <a:lstStyle/>
          <a:p>
            <a:pPr algn="ctr"/>
            <a:r>
              <a:rPr lang="en-US" sz="1500" dirty="0">
                <a:solidFill>
                  <a:srgbClr val="C00000"/>
                </a:solidFill>
              </a:rPr>
              <a:t>ocean boundary</a:t>
            </a:r>
          </a:p>
        </p:txBody>
      </p:sp>
      <p:pic>
        <p:nvPicPr>
          <p:cNvPr id="6" name="Picture 5">
            <a:extLst>
              <a:ext uri="{FF2B5EF4-FFF2-40B4-BE49-F238E27FC236}">
                <a16:creationId xmlns:a16="http://schemas.microsoft.com/office/drawing/2014/main" id="{7EA6A8FC-3B9D-0E40-9338-F74ACFE4C997}"/>
              </a:ext>
            </a:extLst>
          </p:cNvPr>
          <p:cNvPicPr>
            <a:picLocks noChangeAspect="1"/>
          </p:cNvPicPr>
          <p:nvPr/>
        </p:nvPicPr>
        <p:blipFill>
          <a:blip r:embed="rId2"/>
          <a:stretch>
            <a:fillRect/>
          </a:stretch>
        </p:blipFill>
        <p:spPr>
          <a:xfrm>
            <a:off x="5840433" y="4575198"/>
            <a:ext cx="3204916" cy="1311252"/>
          </a:xfrm>
          <a:prstGeom prst="rect">
            <a:avLst/>
          </a:prstGeom>
        </p:spPr>
      </p:pic>
    </p:spTree>
    <p:extLst>
      <p:ext uri="{BB962C8B-B14F-4D97-AF65-F5344CB8AC3E}">
        <p14:creationId xmlns:p14="http://schemas.microsoft.com/office/powerpoint/2010/main" val="2462528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D1078C1-B5F7-CC45-B78E-48301A6F9AF5}"/>
              </a:ext>
            </a:extLst>
          </p:cNvPr>
          <p:cNvSpPr/>
          <p:nvPr/>
        </p:nvSpPr>
        <p:spPr bwMode="auto">
          <a:xfrm>
            <a:off x="1653967" y="3244737"/>
            <a:ext cx="515702" cy="1095701"/>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 name="Title 1">
            <a:extLst>
              <a:ext uri="{FF2B5EF4-FFF2-40B4-BE49-F238E27FC236}">
                <a16:creationId xmlns:a16="http://schemas.microsoft.com/office/drawing/2014/main" id="{EC87980E-7E50-A643-A6F2-7BED45FDF810}"/>
              </a:ext>
            </a:extLst>
          </p:cNvPr>
          <p:cNvSpPr>
            <a:spLocks noGrp="1"/>
          </p:cNvSpPr>
          <p:nvPr>
            <p:ph type="title"/>
          </p:nvPr>
        </p:nvSpPr>
        <p:spPr/>
        <p:txBody>
          <a:bodyPr/>
          <a:lstStyle/>
          <a:p>
            <a:r>
              <a:rPr lang="en-US" dirty="0"/>
              <a:t>Spin-Up Boundary Conditions</a:t>
            </a:r>
          </a:p>
        </p:txBody>
      </p:sp>
      <p:sp>
        <p:nvSpPr>
          <p:cNvPr id="6" name="Rectangle 5">
            <a:extLst>
              <a:ext uri="{FF2B5EF4-FFF2-40B4-BE49-F238E27FC236}">
                <a16:creationId xmlns:a16="http://schemas.microsoft.com/office/drawing/2014/main" id="{D7482BFA-14CE-9842-877A-B1BB7FCADA0D}"/>
              </a:ext>
            </a:extLst>
          </p:cNvPr>
          <p:cNvSpPr/>
          <p:nvPr/>
        </p:nvSpPr>
        <p:spPr bwMode="auto">
          <a:xfrm>
            <a:off x="2171702" y="314325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18" name="Rectangle 17">
            <a:extLst>
              <a:ext uri="{FF2B5EF4-FFF2-40B4-BE49-F238E27FC236}">
                <a16:creationId xmlns:a16="http://schemas.microsoft.com/office/drawing/2014/main" id="{A6C403DB-CAA5-CD41-9562-E7735BD245B2}"/>
              </a:ext>
            </a:extLst>
          </p:cNvPr>
          <p:cNvSpPr/>
          <p:nvPr/>
        </p:nvSpPr>
        <p:spPr bwMode="auto">
          <a:xfrm>
            <a:off x="3486152" y="295629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0" name="Rectangle 19">
            <a:extLst>
              <a:ext uri="{FF2B5EF4-FFF2-40B4-BE49-F238E27FC236}">
                <a16:creationId xmlns:a16="http://schemas.microsoft.com/office/drawing/2014/main" id="{E644BAD4-F194-C54E-B2CC-F424510F5E3C}"/>
              </a:ext>
            </a:extLst>
          </p:cNvPr>
          <p:cNvSpPr/>
          <p:nvPr/>
        </p:nvSpPr>
        <p:spPr bwMode="auto">
          <a:xfrm>
            <a:off x="4801280" y="276934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1" name="Rectangle 20">
            <a:extLst>
              <a:ext uri="{FF2B5EF4-FFF2-40B4-BE49-F238E27FC236}">
                <a16:creationId xmlns:a16="http://schemas.microsoft.com/office/drawing/2014/main" id="{B6AF385A-EF9B-C844-A29F-1392F3278AA7}"/>
              </a:ext>
            </a:extLst>
          </p:cNvPr>
          <p:cNvSpPr/>
          <p:nvPr/>
        </p:nvSpPr>
        <p:spPr bwMode="auto">
          <a:xfrm>
            <a:off x="6115054" y="2582388"/>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3" name="Rectangle 22">
            <a:extLst>
              <a:ext uri="{FF2B5EF4-FFF2-40B4-BE49-F238E27FC236}">
                <a16:creationId xmlns:a16="http://schemas.microsoft.com/office/drawing/2014/main" id="{B36140EC-6AC3-5941-94AC-2D65BAEC607F}"/>
              </a:ext>
            </a:extLst>
          </p:cNvPr>
          <p:cNvSpPr/>
          <p:nvPr/>
        </p:nvSpPr>
        <p:spPr bwMode="auto">
          <a:xfrm>
            <a:off x="2171701" y="353912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6" name="Rectangle 25">
            <a:extLst>
              <a:ext uri="{FF2B5EF4-FFF2-40B4-BE49-F238E27FC236}">
                <a16:creationId xmlns:a16="http://schemas.microsoft.com/office/drawing/2014/main" id="{1687CA95-53D5-1248-A3FF-9DDA3E540B4A}"/>
              </a:ext>
            </a:extLst>
          </p:cNvPr>
          <p:cNvSpPr/>
          <p:nvPr/>
        </p:nvSpPr>
        <p:spPr bwMode="auto">
          <a:xfrm>
            <a:off x="3485476" y="335216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7" name="Rectangle 26">
            <a:extLst>
              <a:ext uri="{FF2B5EF4-FFF2-40B4-BE49-F238E27FC236}">
                <a16:creationId xmlns:a16="http://schemas.microsoft.com/office/drawing/2014/main" id="{23CBC2A5-CE2B-B846-A54D-E401F0AEC95E}"/>
              </a:ext>
            </a:extLst>
          </p:cNvPr>
          <p:cNvSpPr/>
          <p:nvPr/>
        </p:nvSpPr>
        <p:spPr bwMode="auto">
          <a:xfrm>
            <a:off x="4801279" y="3173611"/>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8" name="Rectangle 27">
            <a:extLst>
              <a:ext uri="{FF2B5EF4-FFF2-40B4-BE49-F238E27FC236}">
                <a16:creationId xmlns:a16="http://schemas.microsoft.com/office/drawing/2014/main" id="{4B5A349C-FF35-1B4C-90BC-D337FFCCCB42}"/>
              </a:ext>
            </a:extLst>
          </p:cNvPr>
          <p:cNvSpPr/>
          <p:nvPr/>
        </p:nvSpPr>
        <p:spPr bwMode="auto">
          <a:xfrm>
            <a:off x="6115054" y="2986657"/>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9" name="Rectangle 28">
            <a:extLst>
              <a:ext uri="{FF2B5EF4-FFF2-40B4-BE49-F238E27FC236}">
                <a16:creationId xmlns:a16="http://schemas.microsoft.com/office/drawing/2014/main" id="{FAD61068-372F-1A4E-9358-91E35F0EB1E7}"/>
              </a:ext>
            </a:extLst>
          </p:cNvPr>
          <p:cNvSpPr/>
          <p:nvPr/>
        </p:nvSpPr>
        <p:spPr bwMode="auto">
          <a:xfrm>
            <a:off x="2171025" y="393917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0" name="Rectangle 29">
            <a:extLst>
              <a:ext uri="{FF2B5EF4-FFF2-40B4-BE49-F238E27FC236}">
                <a16:creationId xmlns:a16="http://schemas.microsoft.com/office/drawing/2014/main" id="{39A1EF26-532F-4744-90A3-DFCE2C7EAC55}"/>
              </a:ext>
            </a:extLst>
          </p:cNvPr>
          <p:cNvSpPr/>
          <p:nvPr/>
        </p:nvSpPr>
        <p:spPr bwMode="auto">
          <a:xfrm>
            <a:off x="3485476" y="375221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1" name="Rectangle 30">
            <a:extLst>
              <a:ext uri="{FF2B5EF4-FFF2-40B4-BE49-F238E27FC236}">
                <a16:creationId xmlns:a16="http://schemas.microsoft.com/office/drawing/2014/main" id="{7DEB0C1E-B67D-1344-8474-1AE9D75256A2}"/>
              </a:ext>
            </a:extLst>
          </p:cNvPr>
          <p:cNvSpPr/>
          <p:nvPr/>
        </p:nvSpPr>
        <p:spPr bwMode="auto">
          <a:xfrm>
            <a:off x="4801278" y="3573661"/>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2" name="Rectangle 31">
            <a:extLst>
              <a:ext uri="{FF2B5EF4-FFF2-40B4-BE49-F238E27FC236}">
                <a16:creationId xmlns:a16="http://schemas.microsoft.com/office/drawing/2014/main" id="{306F3757-C656-4248-8EEA-8D65EBC641D6}"/>
              </a:ext>
            </a:extLst>
          </p:cNvPr>
          <p:cNvSpPr/>
          <p:nvPr/>
        </p:nvSpPr>
        <p:spPr bwMode="auto">
          <a:xfrm>
            <a:off x="6113701" y="3386707"/>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7" name="Triangle 36">
            <a:extLst>
              <a:ext uri="{FF2B5EF4-FFF2-40B4-BE49-F238E27FC236}">
                <a16:creationId xmlns:a16="http://schemas.microsoft.com/office/drawing/2014/main" id="{73744FB8-595B-804A-A0D7-42D62AD37C3D}"/>
              </a:ext>
            </a:extLst>
          </p:cNvPr>
          <p:cNvSpPr/>
          <p:nvPr/>
        </p:nvSpPr>
        <p:spPr bwMode="auto">
          <a:xfrm rot="10800000">
            <a:off x="1714498" y="3112242"/>
            <a:ext cx="114300" cy="114300"/>
          </a:xfrm>
          <a:prstGeom prst="triangle">
            <a:avLst/>
          </a:prstGeom>
          <a:no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3" name="Left Brace 42">
            <a:extLst>
              <a:ext uri="{FF2B5EF4-FFF2-40B4-BE49-F238E27FC236}">
                <a16:creationId xmlns:a16="http://schemas.microsoft.com/office/drawing/2014/main" id="{375101AB-B5FD-864B-8263-7179D80B60E3}"/>
              </a:ext>
            </a:extLst>
          </p:cNvPr>
          <p:cNvSpPr/>
          <p:nvPr/>
        </p:nvSpPr>
        <p:spPr bwMode="auto">
          <a:xfrm rot="5400000">
            <a:off x="2742099" y="2388647"/>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5" name="TextBox 44">
            <a:extLst>
              <a:ext uri="{FF2B5EF4-FFF2-40B4-BE49-F238E27FC236}">
                <a16:creationId xmlns:a16="http://schemas.microsoft.com/office/drawing/2014/main" id="{C5289833-D8C7-CB43-81C5-D31287CE1162}"/>
              </a:ext>
            </a:extLst>
          </p:cNvPr>
          <p:cNvSpPr txBox="1"/>
          <p:nvPr/>
        </p:nvSpPr>
        <p:spPr>
          <a:xfrm>
            <a:off x="2523995" y="2769555"/>
            <a:ext cx="583814" cy="213585"/>
          </a:xfrm>
          <a:prstGeom prst="rect">
            <a:avLst/>
          </a:prstGeom>
          <a:noFill/>
        </p:spPr>
        <p:txBody>
          <a:bodyPr wrap="none" rtlCol="0">
            <a:spAutoFit/>
          </a:bodyPr>
          <a:lstStyle/>
          <a:p>
            <a:r>
              <a:rPr lang="en-US" sz="788" dirty="0">
                <a:solidFill>
                  <a:schemeClr val="accent1"/>
                </a:solidFill>
              </a:rPr>
              <a:t>recharge</a:t>
            </a:r>
          </a:p>
        </p:txBody>
      </p:sp>
      <p:sp>
        <p:nvSpPr>
          <p:cNvPr id="46" name="Left Brace 45">
            <a:extLst>
              <a:ext uri="{FF2B5EF4-FFF2-40B4-BE49-F238E27FC236}">
                <a16:creationId xmlns:a16="http://schemas.microsoft.com/office/drawing/2014/main" id="{F02027F0-763A-C849-8729-8C41872C3A48}"/>
              </a:ext>
            </a:extLst>
          </p:cNvPr>
          <p:cNvSpPr/>
          <p:nvPr/>
        </p:nvSpPr>
        <p:spPr bwMode="auto">
          <a:xfrm rot="5400000">
            <a:off x="4058580" y="2216401"/>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7" name="TextBox 46">
            <a:extLst>
              <a:ext uri="{FF2B5EF4-FFF2-40B4-BE49-F238E27FC236}">
                <a16:creationId xmlns:a16="http://schemas.microsoft.com/office/drawing/2014/main" id="{A2D14820-0C63-FF46-8873-514223D2F24A}"/>
              </a:ext>
            </a:extLst>
          </p:cNvPr>
          <p:cNvSpPr txBox="1"/>
          <p:nvPr/>
        </p:nvSpPr>
        <p:spPr>
          <a:xfrm>
            <a:off x="3840476" y="2597308"/>
            <a:ext cx="583814" cy="213585"/>
          </a:xfrm>
          <a:prstGeom prst="rect">
            <a:avLst/>
          </a:prstGeom>
          <a:noFill/>
        </p:spPr>
        <p:txBody>
          <a:bodyPr wrap="none" rtlCol="0">
            <a:spAutoFit/>
          </a:bodyPr>
          <a:lstStyle/>
          <a:p>
            <a:r>
              <a:rPr lang="en-US" sz="788" dirty="0">
                <a:solidFill>
                  <a:schemeClr val="accent1"/>
                </a:solidFill>
              </a:rPr>
              <a:t>recharge</a:t>
            </a:r>
          </a:p>
        </p:txBody>
      </p:sp>
      <p:sp>
        <p:nvSpPr>
          <p:cNvPr id="48" name="Left Brace 47">
            <a:extLst>
              <a:ext uri="{FF2B5EF4-FFF2-40B4-BE49-F238E27FC236}">
                <a16:creationId xmlns:a16="http://schemas.microsoft.com/office/drawing/2014/main" id="{F6F0A30F-CEC5-DC4A-8F4A-C8AF23352A01}"/>
              </a:ext>
            </a:extLst>
          </p:cNvPr>
          <p:cNvSpPr/>
          <p:nvPr/>
        </p:nvSpPr>
        <p:spPr bwMode="auto">
          <a:xfrm rot="5400000">
            <a:off x="5372355" y="2019991"/>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9" name="TextBox 48">
            <a:extLst>
              <a:ext uri="{FF2B5EF4-FFF2-40B4-BE49-F238E27FC236}">
                <a16:creationId xmlns:a16="http://schemas.microsoft.com/office/drawing/2014/main" id="{983AA6F7-55F4-B84F-A996-120653CE9E12}"/>
              </a:ext>
            </a:extLst>
          </p:cNvPr>
          <p:cNvSpPr txBox="1"/>
          <p:nvPr/>
        </p:nvSpPr>
        <p:spPr>
          <a:xfrm>
            <a:off x="5154251" y="2400898"/>
            <a:ext cx="583814" cy="213585"/>
          </a:xfrm>
          <a:prstGeom prst="rect">
            <a:avLst/>
          </a:prstGeom>
          <a:noFill/>
        </p:spPr>
        <p:txBody>
          <a:bodyPr wrap="none" rtlCol="0">
            <a:spAutoFit/>
          </a:bodyPr>
          <a:lstStyle/>
          <a:p>
            <a:r>
              <a:rPr lang="en-US" sz="788" dirty="0">
                <a:solidFill>
                  <a:schemeClr val="accent1"/>
                </a:solidFill>
              </a:rPr>
              <a:t>recharge</a:t>
            </a:r>
          </a:p>
        </p:txBody>
      </p:sp>
      <p:sp>
        <p:nvSpPr>
          <p:cNvPr id="50" name="Left Brace 49">
            <a:extLst>
              <a:ext uri="{FF2B5EF4-FFF2-40B4-BE49-F238E27FC236}">
                <a16:creationId xmlns:a16="http://schemas.microsoft.com/office/drawing/2014/main" id="{F2EE0760-44A7-864B-BD4E-EC1BB333BCC5}"/>
              </a:ext>
            </a:extLst>
          </p:cNvPr>
          <p:cNvSpPr/>
          <p:nvPr/>
        </p:nvSpPr>
        <p:spPr bwMode="auto">
          <a:xfrm rot="5400000">
            <a:off x="6686129" y="1841436"/>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51" name="TextBox 50">
            <a:extLst>
              <a:ext uri="{FF2B5EF4-FFF2-40B4-BE49-F238E27FC236}">
                <a16:creationId xmlns:a16="http://schemas.microsoft.com/office/drawing/2014/main" id="{4837C7B8-E668-CC48-88C9-2F49952FE0CB}"/>
              </a:ext>
            </a:extLst>
          </p:cNvPr>
          <p:cNvSpPr txBox="1"/>
          <p:nvPr/>
        </p:nvSpPr>
        <p:spPr>
          <a:xfrm>
            <a:off x="6468025" y="2222344"/>
            <a:ext cx="583814" cy="213585"/>
          </a:xfrm>
          <a:prstGeom prst="rect">
            <a:avLst/>
          </a:prstGeom>
          <a:noFill/>
        </p:spPr>
        <p:txBody>
          <a:bodyPr wrap="none" rtlCol="0">
            <a:spAutoFit/>
          </a:bodyPr>
          <a:lstStyle/>
          <a:p>
            <a:r>
              <a:rPr lang="en-US" sz="788" dirty="0">
                <a:solidFill>
                  <a:schemeClr val="accent1"/>
                </a:solidFill>
              </a:rPr>
              <a:t>recharge</a:t>
            </a:r>
          </a:p>
        </p:txBody>
      </p:sp>
      <p:sp>
        <p:nvSpPr>
          <p:cNvPr id="53" name="TextBox 52">
            <a:extLst>
              <a:ext uri="{FF2B5EF4-FFF2-40B4-BE49-F238E27FC236}">
                <a16:creationId xmlns:a16="http://schemas.microsoft.com/office/drawing/2014/main" id="{9D87A62D-10E1-B240-88F8-C8700631D4E0}"/>
              </a:ext>
            </a:extLst>
          </p:cNvPr>
          <p:cNvSpPr txBox="1"/>
          <p:nvPr/>
        </p:nvSpPr>
        <p:spPr>
          <a:xfrm rot="16200000">
            <a:off x="838768" y="3551933"/>
            <a:ext cx="1095700" cy="334835"/>
          </a:xfrm>
          <a:prstGeom prst="rect">
            <a:avLst/>
          </a:prstGeom>
          <a:noFill/>
        </p:spPr>
        <p:txBody>
          <a:bodyPr wrap="square" rtlCol="0">
            <a:spAutoFit/>
          </a:bodyPr>
          <a:lstStyle/>
          <a:p>
            <a:pPr algn="ctr"/>
            <a:r>
              <a:rPr lang="en-US" sz="788" dirty="0">
                <a:solidFill>
                  <a:srgbClr val="C00000"/>
                </a:solidFill>
              </a:rPr>
              <a:t>general-head boundary</a:t>
            </a:r>
          </a:p>
        </p:txBody>
      </p:sp>
    </p:spTree>
    <p:extLst>
      <p:ext uri="{BB962C8B-B14F-4D97-AF65-F5344CB8AC3E}">
        <p14:creationId xmlns:p14="http://schemas.microsoft.com/office/powerpoint/2010/main" val="31671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321F-9668-384A-A873-3D73D8CE10C2}"/>
              </a:ext>
            </a:extLst>
          </p:cNvPr>
          <p:cNvSpPr>
            <a:spLocks noGrp="1"/>
          </p:cNvSpPr>
          <p:nvPr>
            <p:ph type="title"/>
          </p:nvPr>
        </p:nvSpPr>
        <p:spPr/>
        <p:txBody>
          <a:bodyPr/>
          <a:lstStyle/>
          <a:p>
            <a:r>
              <a:rPr lang="en-US" dirty="0"/>
              <a:t>MODFLOW 6 GWF + MT3D-USGS</a:t>
            </a:r>
          </a:p>
        </p:txBody>
      </p:sp>
      <p:sp>
        <p:nvSpPr>
          <p:cNvPr id="6" name="Content Placeholder 5">
            <a:extLst>
              <a:ext uri="{FF2B5EF4-FFF2-40B4-BE49-F238E27FC236}">
                <a16:creationId xmlns:a16="http://schemas.microsoft.com/office/drawing/2014/main" id="{811C52BF-6C62-1841-A751-5C7A6737E393}"/>
              </a:ext>
            </a:extLst>
          </p:cNvPr>
          <p:cNvSpPr>
            <a:spLocks noGrp="1"/>
          </p:cNvSpPr>
          <p:nvPr>
            <p:ph idx="1"/>
          </p:nvPr>
        </p:nvSpPr>
        <p:spPr>
          <a:xfrm>
            <a:off x="381000" y="1885950"/>
            <a:ext cx="4191000" cy="3371850"/>
          </a:xfrm>
        </p:spPr>
        <p:txBody>
          <a:bodyPr/>
          <a:lstStyle/>
          <a:p>
            <a:r>
              <a:rPr lang="en-US" sz="2000" dirty="0"/>
              <a:t>MT3D-USGS developed and maintained in cooperation with S.S. </a:t>
            </a:r>
            <a:r>
              <a:rPr lang="en-US" sz="2000" dirty="0" err="1"/>
              <a:t>Papadopulos</a:t>
            </a:r>
            <a:r>
              <a:rPr lang="en-US" sz="2000" dirty="0"/>
              <a:t> &amp; Associates Inc.</a:t>
            </a:r>
          </a:p>
          <a:p>
            <a:r>
              <a:rPr lang="en-US" sz="2000" dirty="0"/>
              <a:t>Works with standard head and budget files produced by MODFLOW 6</a:t>
            </a:r>
          </a:p>
          <a:p>
            <a:r>
              <a:rPr lang="en-US" sz="2000" dirty="0"/>
              <a:t>Regular MODFLOW grids</a:t>
            </a:r>
          </a:p>
        </p:txBody>
      </p:sp>
      <p:pic>
        <p:nvPicPr>
          <p:cNvPr id="5" name="Picture 4">
            <a:extLst>
              <a:ext uri="{FF2B5EF4-FFF2-40B4-BE49-F238E27FC236}">
                <a16:creationId xmlns:a16="http://schemas.microsoft.com/office/drawing/2014/main" id="{CAB3B9F2-25FF-0C49-AB5F-2778BCDB2CB5}"/>
              </a:ext>
            </a:extLst>
          </p:cNvPr>
          <p:cNvPicPr>
            <a:picLocks noChangeAspect="1"/>
          </p:cNvPicPr>
          <p:nvPr/>
        </p:nvPicPr>
        <p:blipFill>
          <a:blip r:embed="rId3"/>
          <a:stretch>
            <a:fillRect/>
          </a:stretch>
        </p:blipFill>
        <p:spPr>
          <a:xfrm>
            <a:off x="5622335" y="1815336"/>
            <a:ext cx="2718665" cy="3513079"/>
          </a:xfrm>
          <a:prstGeom prst="rect">
            <a:avLst/>
          </a:prstGeom>
        </p:spPr>
      </p:pic>
      <p:pic>
        <p:nvPicPr>
          <p:cNvPr id="10242" name="Picture 2" descr="Home">
            <a:extLst>
              <a:ext uri="{FF2B5EF4-FFF2-40B4-BE49-F238E27FC236}">
                <a16:creationId xmlns:a16="http://schemas.microsoft.com/office/drawing/2014/main" id="{24BD51C8-FBA4-F747-ACE6-86BD9E443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6" y="5649288"/>
            <a:ext cx="2252344" cy="21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551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D26946-AFA2-2B4F-B17D-A456D86EC624}"/>
              </a:ext>
            </a:extLst>
          </p:cNvPr>
          <p:cNvSpPr>
            <a:spLocks noGrp="1"/>
          </p:cNvSpPr>
          <p:nvPr>
            <p:ph type="title"/>
          </p:nvPr>
        </p:nvSpPr>
        <p:spPr/>
        <p:txBody>
          <a:bodyPr/>
          <a:lstStyle/>
          <a:p>
            <a:r>
              <a:rPr lang="en-US" dirty="0"/>
              <a:t>Spin-Up Simulation</a:t>
            </a:r>
          </a:p>
        </p:txBody>
      </p:sp>
      <p:pic>
        <p:nvPicPr>
          <p:cNvPr id="7" name="Online Media 6" descr="movie">
            <a:hlinkClick r:id="" action="ppaction://media"/>
            <a:extLst>
              <a:ext uri="{FF2B5EF4-FFF2-40B4-BE49-F238E27FC236}">
                <a16:creationId xmlns:a16="http://schemas.microsoft.com/office/drawing/2014/main" id="{11BDC7A4-14FD-8B46-ADE9-AF578ED13D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1857375"/>
            <a:ext cx="6858000" cy="3429000"/>
          </a:xfrm>
          <a:prstGeom prst="rect">
            <a:avLst/>
          </a:prstGeom>
        </p:spPr>
      </p:pic>
    </p:spTree>
    <p:extLst>
      <p:ext uri="{BB962C8B-B14F-4D97-AF65-F5344CB8AC3E}">
        <p14:creationId xmlns:p14="http://schemas.microsoft.com/office/powerpoint/2010/main" val="169799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927DC-7ECD-E349-AF1F-BAF5C28502A1}"/>
              </a:ext>
            </a:extLst>
          </p:cNvPr>
          <p:cNvSpPr>
            <a:spLocks noGrp="1"/>
          </p:cNvSpPr>
          <p:nvPr>
            <p:ph type="title"/>
          </p:nvPr>
        </p:nvSpPr>
        <p:spPr/>
        <p:txBody>
          <a:bodyPr/>
          <a:lstStyle/>
          <a:p>
            <a:r>
              <a:rPr lang="en-US" dirty="0"/>
              <a:t>Instantaneous SLR 1 m / 100 years</a:t>
            </a:r>
          </a:p>
        </p:txBody>
      </p:sp>
      <p:pic>
        <p:nvPicPr>
          <p:cNvPr id="3" name="Online Media 2" descr="movie">
            <a:hlinkClick r:id="" action="ppaction://media"/>
            <a:extLst>
              <a:ext uri="{FF2B5EF4-FFF2-40B4-BE49-F238E27FC236}">
                <a16:creationId xmlns:a16="http://schemas.microsoft.com/office/drawing/2014/main" id="{713D3D58-2FF1-C645-A8E5-45C87363AC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1753" y="1898988"/>
            <a:ext cx="6870023" cy="3435012"/>
          </a:xfrm>
          <a:prstGeom prst="rect">
            <a:avLst/>
          </a:prstGeom>
        </p:spPr>
      </p:pic>
    </p:spTree>
    <p:extLst>
      <p:ext uri="{BB962C8B-B14F-4D97-AF65-F5344CB8AC3E}">
        <p14:creationId xmlns:p14="http://schemas.microsoft.com/office/powerpoint/2010/main" val="44995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D1078C1-B5F7-CC45-B78E-48301A6F9AF5}"/>
              </a:ext>
            </a:extLst>
          </p:cNvPr>
          <p:cNvSpPr/>
          <p:nvPr/>
        </p:nvSpPr>
        <p:spPr bwMode="auto">
          <a:xfrm>
            <a:off x="1653967" y="3391485"/>
            <a:ext cx="515702" cy="1237667"/>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 name="Title 1">
            <a:extLst>
              <a:ext uri="{FF2B5EF4-FFF2-40B4-BE49-F238E27FC236}">
                <a16:creationId xmlns:a16="http://schemas.microsoft.com/office/drawing/2014/main" id="{EC87980E-7E50-A643-A6F2-7BED45FDF810}"/>
              </a:ext>
            </a:extLst>
          </p:cNvPr>
          <p:cNvSpPr>
            <a:spLocks noGrp="1"/>
          </p:cNvSpPr>
          <p:nvPr>
            <p:ph type="title"/>
          </p:nvPr>
        </p:nvSpPr>
        <p:spPr>
          <a:xfrm>
            <a:off x="76200" y="971550"/>
            <a:ext cx="7581900" cy="857250"/>
          </a:xfrm>
        </p:spPr>
        <p:txBody>
          <a:bodyPr/>
          <a:lstStyle/>
          <a:p>
            <a:r>
              <a:rPr lang="en-US" dirty="0"/>
              <a:t>Sea-Level Rise Boundary Conditions</a:t>
            </a:r>
          </a:p>
        </p:txBody>
      </p:sp>
      <p:sp>
        <p:nvSpPr>
          <p:cNvPr id="6" name="Rectangle 5">
            <a:extLst>
              <a:ext uri="{FF2B5EF4-FFF2-40B4-BE49-F238E27FC236}">
                <a16:creationId xmlns:a16="http://schemas.microsoft.com/office/drawing/2014/main" id="{D7482BFA-14CE-9842-877A-B1BB7FCADA0D}"/>
              </a:ext>
            </a:extLst>
          </p:cNvPr>
          <p:cNvSpPr/>
          <p:nvPr/>
        </p:nvSpPr>
        <p:spPr bwMode="auto">
          <a:xfrm>
            <a:off x="2171702" y="3431965"/>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18" name="Rectangle 17">
            <a:extLst>
              <a:ext uri="{FF2B5EF4-FFF2-40B4-BE49-F238E27FC236}">
                <a16:creationId xmlns:a16="http://schemas.microsoft.com/office/drawing/2014/main" id="{A6C403DB-CAA5-CD41-9562-E7735BD245B2}"/>
              </a:ext>
            </a:extLst>
          </p:cNvPr>
          <p:cNvSpPr/>
          <p:nvPr/>
        </p:nvSpPr>
        <p:spPr bwMode="auto">
          <a:xfrm>
            <a:off x="3486152" y="3245011"/>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0" name="Rectangle 19">
            <a:extLst>
              <a:ext uri="{FF2B5EF4-FFF2-40B4-BE49-F238E27FC236}">
                <a16:creationId xmlns:a16="http://schemas.microsoft.com/office/drawing/2014/main" id="{E644BAD4-F194-C54E-B2CC-F424510F5E3C}"/>
              </a:ext>
            </a:extLst>
          </p:cNvPr>
          <p:cNvSpPr/>
          <p:nvPr/>
        </p:nvSpPr>
        <p:spPr bwMode="auto">
          <a:xfrm>
            <a:off x="4801280" y="3058057"/>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1" name="Rectangle 20">
            <a:extLst>
              <a:ext uri="{FF2B5EF4-FFF2-40B4-BE49-F238E27FC236}">
                <a16:creationId xmlns:a16="http://schemas.microsoft.com/office/drawing/2014/main" id="{B6AF385A-EF9B-C844-A29F-1392F3278AA7}"/>
              </a:ext>
            </a:extLst>
          </p:cNvPr>
          <p:cNvSpPr/>
          <p:nvPr/>
        </p:nvSpPr>
        <p:spPr bwMode="auto">
          <a:xfrm>
            <a:off x="6115054" y="2871103"/>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3" name="Rectangle 22">
            <a:extLst>
              <a:ext uri="{FF2B5EF4-FFF2-40B4-BE49-F238E27FC236}">
                <a16:creationId xmlns:a16="http://schemas.microsoft.com/office/drawing/2014/main" id="{B36140EC-6AC3-5941-94AC-2D65BAEC607F}"/>
              </a:ext>
            </a:extLst>
          </p:cNvPr>
          <p:cNvSpPr/>
          <p:nvPr/>
        </p:nvSpPr>
        <p:spPr bwMode="auto">
          <a:xfrm>
            <a:off x="2171701" y="3827834"/>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6" name="Rectangle 25">
            <a:extLst>
              <a:ext uri="{FF2B5EF4-FFF2-40B4-BE49-F238E27FC236}">
                <a16:creationId xmlns:a16="http://schemas.microsoft.com/office/drawing/2014/main" id="{1687CA95-53D5-1248-A3FF-9DDA3E540B4A}"/>
              </a:ext>
            </a:extLst>
          </p:cNvPr>
          <p:cNvSpPr/>
          <p:nvPr/>
        </p:nvSpPr>
        <p:spPr bwMode="auto">
          <a:xfrm>
            <a:off x="3485476" y="364088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7" name="Rectangle 26">
            <a:extLst>
              <a:ext uri="{FF2B5EF4-FFF2-40B4-BE49-F238E27FC236}">
                <a16:creationId xmlns:a16="http://schemas.microsoft.com/office/drawing/2014/main" id="{23CBC2A5-CE2B-B846-A54D-E401F0AEC95E}"/>
              </a:ext>
            </a:extLst>
          </p:cNvPr>
          <p:cNvSpPr/>
          <p:nvPr/>
        </p:nvSpPr>
        <p:spPr bwMode="auto">
          <a:xfrm>
            <a:off x="4801279" y="346232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8" name="Rectangle 27">
            <a:extLst>
              <a:ext uri="{FF2B5EF4-FFF2-40B4-BE49-F238E27FC236}">
                <a16:creationId xmlns:a16="http://schemas.microsoft.com/office/drawing/2014/main" id="{4B5A349C-FF35-1B4C-90BC-D337FFCCCB42}"/>
              </a:ext>
            </a:extLst>
          </p:cNvPr>
          <p:cNvSpPr/>
          <p:nvPr/>
        </p:nvSpPr>
        <p:spPr bwMode="auto">
          <a:xfrm>
            <a:off x="6115054" y="327537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9" name="Rectangle 28">
            <a:extLst>
              <a:ext uri="{FF2B5EF4-FFF2-40B4-BE49-F238E27FC236}">
                <a16:creationId xmlns:a16="http://schemas.microsoft.com/office/drawing/2014/main" id="{FAD61068-372F-1A4E-9358-91E35F0EB1E7}"/>
              </a:ext>
            </a:extLst>
          </p:cNvPr>
          <p:cNvSpPr/>
          <p:nvPr/>
        </p:nvSpPr>
        <p:spPr bwMode="auto">
          <a:xfrm>
            <a:off x="2171025" y="4227884"/>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0" name="Rectangle 29">
            <a:extLst>
              <a:ext uri="{FF2B5EF4-FFF2-40B4-BE49-F238E27FC236}">
                <a16:creationId xmlns:a16="http://schemas.microsoft.com/office/drawing/2014/main" id="{39A1EF26-532F-4744-90A3-DFCE2C7EAC55}"/>
              </a:ext>
            </a:extLst>
          </p:cNvPr>
          <p:cNvSpPr/>
          <p:nvPr/>
        </p:nvSpPr>
        <p:spPr bwMode="auto">
          <a:xfrm>
            <a:off x="3485476" y="404093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1" name="Rectangle 30">
            <a:extLst>
              <a:ext uri="{FF2B5EF4-FFF2-40B4-BE49-F238E27FC236}">
                <a16:creationId xmlns:a16="http://schemas.microsoft.com/office/drawing/2014/main" id="{7DEB0C1E-B67D-1344-8474-1AE9D75256A2}"/>
              </a:ext>
            </a:extLst>
          </p:cNvPr>
          <p:cNvSpPr/>
          <p:nvPr/>
        </p:nvSpPr>
        <p:spPr bwMode="auto">
          <a:xfrm>
            <a:off x="4801278" y="386237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2" name="Rectangle 31">
            <a:extLst>
              <a:ext uri="{FF2B5EF4-FFF2-40B4-BE49-F238E27FC236}">
                <a16:creationId xmlns:a16="http://schemas.microsoft.com/office/drawing/2014/main" id="{306F3757-C656-4248-8EEA-8D65EBC641D6}"/>
              </a:ext>
            </a:extLst>
          </p:cNvPr>
          <p:cNvSpPr/>
          <p:nvPr/>
        </p:nvSpPr>
        <p:spPr bwMode="auto">
          <a:xfrm>
            <a:off x="6113701" y="367542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cxnSp>
        <p:nvCxnSpPr>
          <p:cNvPr id="10" name="Straight Connector 9">
            <a:extLst>
              <a:ext uri="{FF2B5EF4-FFF2-40B4-BE49-F238E27FC236}">
                <a16:creationId xmlns:a16="http://schemas.microsoft.com/office/drawing/2014/main" id="{56A4E4C6-4035-EC4E-A787-BD40F9BA7A11}"/>
              </a:ext>
            </a:extLst>
          </p:cNvPr>
          <p:cNvCxnSpPr>
            <a:cxnSpLocks/>
          </p:cNvCxnSpPr>
          <p:nvPr/>
        </p:nvCxnSpPr>
        <p:spPr bwMode="auto">
          <a:xfrm flipV="1">
            <a:off x="2171025" y="2779296"/>
            <a:ext cx="5257127" cy="754155"/>
          </a:xfrm>
          <a:prstGeom prst="line">
            <a:avLst/>
          </a:prstGeom>
          <a:solidFill>
            <a:schemeClr val="accent1"/>
          </a:solidFill>
          <a:ln w="127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 name="Triangle 36">
            <a:extLst>
              <a:ext uri="{FF2B5EF4-FFF2-40B4-BE49-F238E27FC236}">
                <a16:creationId xmlns:a16="http://schemas.microsoft.com/office/drawing/2014/main" id="{73744FB8-595B-804A-A0D7-42D62AD37C3D}"/>
              </a:ext>
            </a:extLst>
          </p:cNvPr>
          <p:cNvSpPr/>
          <p:nvPr/>
        </p:nvSpPr>
        <p:spPr bwMode="auto">
          <a:xfrm rot="10800000">
            <a:off x="1738310" y="3269403"/>
            <a:ext cx="114300" cy="114300"/>
          </a:xfrm>
          <a:prstGeom prst="triangle">
            <a:avLst/>
          </a:prstGeom>
          <a:no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3" name="Left Brace 42">
            <a:extLst>
              <a:ext uri="{FF2B5EF4-FFF2-40B4-BE49-F238E27FC236}">
                <a16:creationId xmlns:a16="http://schemas.microsoft.com/office/drawing/2014/main" id="{375101AB-B5FD-864B-8263-7179D80B60E3}"/>
              </a:ext>
            </a:extLst>
          </p:cNvPr>
          <p:cNvSpPr/>
          <p:nvPr/>
        </p:nvSpPr>
        <p:spPr bwMode="auto">
          <a:xfrm rot="5400000">
            <a:off x="3239943" y="3127099"/>
            <a:ext cx="169595" cy="315353"/>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5" name="TextBox 44">
            <a:extLst>
              <a:ext uri="{FF2B5EF4-FFF2-40B4-BE49-F238E27FC236}">
                <a16:creationId xmlns:a16="http://schemas.microsoft.com/office/drawing/2014/main" id="{C5289833-D8C7-CB43-81C5-D31287CE1162}"/>
              </a:ext>
            </a:extLst>
          </p:cNvPr>
          <p:cNvSpPr txBox="1"/>
          <p:nvPr/>
        </p:nvSpPr>
        <p:spPr>
          <a:xfrm>
            <a:off x="3004867" y="2850693"/>
            <a:ext cx="688009" cy="334835"/>
          </a:xfrm>
          <a:prstGeom prst="rect">
            <a:avLst/>
          </a:prstGeom>
          <a:noFill/>
        </p:spPr>
        <p:txBody>
          <a:bodyPr wrap="none" rtlCol="0">
            <a:spAutoFit/>
          </a:bodyPr>
          <a:lstStyle/>
          <a:p>
            <a:pPr algn="ctr"/>
            <a:r>
              <a:rPr lang="en-US" sz="788" dirty="0">
                <a:solidFill>
                  <a:schemeClr val="accent1"/>
                </a:solidFill>
              </a:rPr>
              <a:t>recharge</a:t>
            </a:r>
          </a:p>
          <a:p>
            <a:pPr algn="ctr"/>
            <a:r>
              <a:rPr lang="en-US" sz="788" dirty="0">
                <a:solidFill>
                  <a:schemeClr val="accent1"/>
                </a:solidFill>
              </a:rPr>
              <a:t>R=R</a:t>
            </a:r>
            <a:r>
              <a:rPr lang="en-US" sz="788" baseline="-25000" dirty="0">
                <a:solidFill>
                  <a:schemeClr val="accent1"/>
                </a:solidFill>
              </a:rPr>
              <a:t>0</a:t>
            </a:r>
            <a:r>
              <a:rPr lang="en-US" sz="788" dirty="0">
                <a:solidFill>
                  <a:schemeClr val="accent1"/>
                </a:solidFill>
              </a:rPr>
              <a:t>*</a:t>
            </a:r>
            <a:r>
              <a:rPr lang="en-US" sz="788" dirty="0">
                <a:solidFill>
                  <a:srgbClr val="FFFF00"/>
                </a:solidFill>
              </a:rPr>
              <a:t>(1-f</a:t>
            </a:r>
            <a:r>
              <a:rPr lang="en-US" sz="788" baseline="-25000" dirty="0">
                <a:solidFill>
                  <a:srgbClr val="FFFF00"/>
                </a:solidFill>
              </a:rPr>
              <a:t>s</a:t>
            </a:r>
            <a:r>
              <a:rPr lang="en-US" sz="788" dirty="0">
                <a:solidFill>
                  <a:srgbClr val="FFFF00"/>
                </a:solidFill>
              </a:rPr>
              <a:t>)</a:t>
            </a:r>
          </a:p>
        </p:txBody>
      </p:sp>
      <p:sp>
        <p:nvSpPr>
          <p:cNvPr id="46" name="Left Brace 45">
            <a:extLst>
              <a:ext uri="{FF2B5EF4-FFF2-40B4-BE49-F238E27FC236}">
                <a16:creationId xmlns:a16="http://schemas.microsoft.com/office/drawing/2014/main" id="{F02027F0-763A-C849-8729-8C41872C3A48}"/>
              </a:ext>
            </a:extLst>
          </p:cNvPr>
          <p:cNvSpPr/>
          <p:nvPr/>
        </p:nvSpPr>
        <p:spPr bwMode="auto">
          <a:xfrm rot="5400000">
            <a:off x="4058580" y="2505116"/>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7" name="TextBox 46">
            <a:extLst>
              <a:ext uri="{FF2B5EF4-FFF2-40B4-BE49-F238E27FC236}">
                <a16:creationId xmlns:a16="http://schemas.microsoft.com/office/drawing/2014/main" id="{A2D14820-0C63-FF46-8873-514223D2F24A}"/>
              </a:ext>
            </a:extLst>
          </p:cNvPr>
          <p:cNvSpPr txBox="1"/>
          <p:nvPr/>
        </p:nvSpPr>
        <p:spPr>
          <a:xfrm>
            <a:off x="3840476" y="2886022"/>
            <a:ext cx="583814" cy="213585"/>
          </a:xfrm>
          <a:prstGeom prst="rect">
            <a:avLst/>
          </a:prstGeom>
          <a:noFill/>
        </p:spPr>
        <p:txBody>
          <a:bodyPr wrap="none" rtlCol="0">
            <a:spAutoFit/>
          </a:bodyPr>
          <a:lstStyle/>
          <a:p>
            <a:r>
              <a:rPr lang="en-US" sz="788" dirty="0">
                <a:solidFill>
                  <a:schemeClr val="accent1"/>
                </a:solidFill>
              </a:rPr>
              <a:t>recharge</a:t>
            </a:r>
          </a:p>
        </p:txBody>
      </p:sp>
      <p:sp>
        <p:nvSpPr>
          <p:cNvPr id="48" name="Left Brace 47">
            <a:extLst>
              <a:ext uri="{FF2B5EF4-FFF2-40B4-BE49-F238E27FC236}">
                <a16:creationId xmlns:a16="http://schemas.microsoft.com/office/drawing/2014/main" id="{F6F0A30F-CEC5-DC4A-8F4A-C8AF23352A01}"/>
              </a:ext>
            </a:extLst>
          </p:cNvPr>
          <p:cNvSpPr/>
          <p:nvPr/>
        </p:nvSpPr>
        <p:spPr bwMode="auto">
          <a:xfrm rot="5400000">
            <a:off x="5372355" y="2308706"/>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49" name="TextBox 48">
            <a:extLst>
              <a:ext uri="{FF2B5EF4-FFF2-40B4-BE49-F238E27FC236}">
                <a16:creationId xmlns:a16="http://schemas.microsoft.com/office/drawing/2014/main" id="{983AA6F7-55F4-B84F-A996-120653CE9E12}"/>
              </a:ext>
            </a:extLst>
          </p:cNvPr>
          <p:cNvSpPr txBox="1"/>
          <p:nvPr/>
        </p:nvSpPr>
        <p:spPr>
          <a:xfrm>
            <a:off x="5154251" y="2689612"/>
            <a:ext cx="583814" cy="213585"/>
          </a:xfrm>
          <a:prstGeom prst="rect">
            <a:avLst/>
          </a:prstGeom>
          <a:noFill/>
        </p:spPr>
        <p:txBody>
          <a:bodyPr wrap="none" rtlCol="0">
            <a:spAutoFit/>
          </a:bodyPr>
          <a:lstStyle/>
          <a:p>
            <a:r>
              <a:rPr lang="en-US" sz="788" dirty="0">
                <a:solidFill>
                  <a:schemeClr val="accent1"/>
                </a:solidFill>
              </a:rPr>
              <a:t>recharge</a:t>
            </a:r>
          </a:p>
        </p:txBody>
      </p:sp>
      <p:sp>
        <p:nvSpPr>
          <p:cNvPr id="50" name="Left Brace 49">
            <a:extLst>
              <a:ext uri="{FF2B5EF4-FFF2-40B4-BE49-F238E27FC236}">
                <a16:creationId xmlns:a16="http://schemas.microsoft.com/office/drawing/2014/main" id="{F2EE0760-44A7-864B-BD4E-EC1BB333BCC5}"/>
              </a:ext>
            </a:extLst>
          </p:cNvPr>
          <p:cNvSpPr/>
          <p:nvPr/>
        </p:nvSpPr>
        <p:spPr bwMode="auto">
          <a:xfrm rot="5400000">
            <a:off x="6686129" y="2130151"/>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51" name="TextBox 50">
            <a:extLst>
              <a:ext uri="{FF2B5EF4-FFF2-40B4-BE49-F238E27FC236}">
                <a16:creationId xmlns:a16="http://schemas.microsoft.com/office/drawing/2014/main" id="{4837C7B8-E668-CC48-88C9-2F49952FE0CB}"/>
              </a:ext>
            </a:extLst>
          </p:cNvPr>
          <p:cNvSpPr txBox="1"/>
          <p:nvPr/>
        </p:nvSpPr>
        <p:spPr>
          <a:xfrm>
            <a:off x="6468025" y="2511058"/>
            <a:ext cx="583814" cy="213585"/>
          </a:xfrm>
          <a:prstGeom prst="rect">
            <a:avLst/>
          </a:prstGeom>
          <a:noFill/>
        </p:spPr>
        <p:txBody>
          <a:bodyPr wrap="none" rtlCol="0">
            <a:spAutoFit/>
          </a:bodyPr>
          <a:lstStyle/>
          <a:p>
            <a:r>
              <a:rPr lang="en-US" sz="788" dirty="0">
                <a:solidFill>
                  <a:schemeClr val="accent1"/>
                </a:solidFill>
              </a:rPr>
              <a:t>recharge</a:t>
            </a:r>
          </a:p>
        </p:txBody>
      </p:sp>
      <p:sp>
        <p:nvSpPr>
          <p:cNvPr id="33" name="Rectangle 32">
            <a:extLst>
              <a:ext uri="{FF2B5EF4-FFF2-40B4-BE49-F238E27FC236}">
                <a16:creationId xmlns:a16="http://schemas.microsoft.com/office/drawing/2014/main" id="{D7CFB5C2-7DD0-E145-9480-F32617D0D063}"/>
              </a:ext>
            </a:extLst>
          </p:cNvPr>
          <p:cNvSpPr/>
          <p:nvPr/>
        </p:nvSpPr>
        <p:spPr bwMode="auto">
          <a:xfrm>
            <a:off x="2169670" y="3391486"/>
            <a:ext cx="997394" cy="34289"/>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4" name="TextBox 33">
            <a:extLst>
              <a:ext uri="{FF2B5EF4-FFF2-40B4-BE49-F238E27FC236}">
                <a16:creationId xmlns:a16="http://schemas.microsoft.com/office/drawing/2014/main" id="{0C5F42FD-FD90-C347-AF97-73D6AF4C55D6}"/>
              </a:ext>
            </a:extLst>
          </p:cNvPr>
          <p:cNvSpPr txBox="1"/>
          <p:nvPr/>
        </p:nvSpPr>
        <p:spPr>
          <a:xfrm>
            <a:off x="2114550" y="3100381"/>
            <a:ext cx="1143000" cy="334835"/>
          </a:xfrm>
          <a:prstGeom prst="rect">
            <a:avLst/>
          </a:prstGeom>
          <a:noFill/>
        </p:spPr>
        <p:txBody>
          <a:bodyPr wrap="square" rtlCol="0">
            <a:spAutoFit/>
          </a:bodyPr>
          <a:lstStyle/>
          <a:p>
            <a:pPr algn="ctr"/>
            <a:r>
              <a:rPr lang="en-US" sz="788" dirty="0">
                <a:solidFill>
                  <a:srgbClr val="C00000"/>
                </a:solidFill>
              </a:rPr>
              <a:t>general-head boundary (C=C</a:t>
            </a:r>
            <a:r>
              <a:rPr lang="en-US" sz="788" baseline="-25000" dirty="0">
                <a:solidFill>
                  <a:srgbClr val="C00000"/>
                </a:solidFill>
              </a:rPr>
              <a:t>0</a:t>
            </a:r>
            <a:r>
              <a:rPr lang="en-US" sz="788" dirty="0">
                <a:solidFill>
                  <a:srgbClr val="C00000"/>
                </a:solidFill>
              </a:rPr>
              <a:t>*</a:t>
            </a:r>
            <a:r>
              <a:rPr lang="en-US" sz="788" dirty="0">
                <a:solidFill>
                  <a:srgbClr val="FFFF00"/>
                </a:solidFill>
              </a:rPr>
              <a:t>f</a:t>
            </a:r>
            <a:r>
              <a:rPr lang="en-US" sz="788" baseline="-25000" dirty="0">
                <a:solidFill>
                  <a:srgbClr val="FFFF00"/>
                </a:solidFill>
              </a:rPr>
              <a:t>s</a:t>
            </a:r>
            <a:r>
              <a:rPr lang="en-US" sz="788" dirty="0">
                <a:solidFill>
                  <a:srgbClr val="C00000"/>
                </a:solidFill>
              </a:rPr>
              <a:t>)</a:t>
            </a:r>
          </a:p>
        </p:txBody>
      </p:sp>
      <p:sp>
        <p:nvSpPr>
          <p:cNvPr id="35" name="TextBox 34">
            <a:extLst>
              <a:ext uri="{FF2B5EF4-FFF2-40B4-BE49-F238E27FC236}">
                <a16:creationId xmlns:a16="http://schemas.microsoft.com/office/drawing/2014/main" id="{0713B398-547B-1548-B984-5E7A1730A744}"/>
              </a:ext>
            </a:extLst>
          </p:cNvPr>
          <p:cNvSpPr txBox="1"/>
          <p:nvPr/>
        </p:nvSpPr>
        <p:spPr>
          <a:xfrm rot="16200000">
            <a:off x="1075685" y="3778994"/>
            <a:ext cx="750090" cy="456087"/>
          </a:xfrm>
          <a:prstGeom prst="rect">
            <a:avLst/>
          </a:prstGeom>
          <a:noFill/>
        </p:spPr>
        <p:txBody>
          <a:bodyPr wrap="square" rtlCol="0">
            <a:spAutoFit/>
          </a:bodyPr>
          <a:lstStyle/>
          <a:p>
            <a:pPr algn="ctr"/>
            <a:r>
              <a:rPr lang="en-US" sz="788" dirty="0">
                <a:solidFill>
                  <a:srgbClr val="C00000"/>
                </a:solidFill>
              </a:rPr>
              <a:t>general-head boundary</a:t>
            </a:r>
          </a:p>
        </p:txBody>
      </p:sp>
      <p:cxnSp>
        <p:nvCxnSpPr>
          <p:cNvPr id="4" name="Straight Arrow Connector 3">
            <a:extLst>
              <a:ext uri="{FF2B5EF4-FFF2-40B4-BE49-F238E27FC236}">
                <a16:creationId xmlns:a16="http://schemas.microsoft.com/office/drawing/2014/main" id="{97A66D57-92A8-ED47-9DDD-DF2EF13F2CD7}"/>
              </a:ext>
            </a:extLst>
          </p:cNvPr>
          <p:cNvCxnSpPr>
            <a:cxnSpLocks/>
          </p:cNvCxnSpPr>
          <p:nvPr/>
        </p:nvCxnSpPr>
        <p:spPr bwMode="auto">
          <a:xfrm>
            <a:off x="2169671" y="2630166"/>
            <a:ext cx="997393" cy="0"/>
          </a:xfrm>
          <a:prstGeom prst="straightConnector1">
            <a:avLst/>
          </a:prstGeom>
          <a:solidFill>
            <a:schemeClr val="accent1"/>
          </a:solidFill>
          <a:ln w="12700" cap="flat" cmpd="sng" algn="ctr">
            <a:solidFill>
              <a:srgbClr val="FFFF00"/>
            </a:solidFill>
            <a:prstDash val="solid"/>
            <a:round/>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DE8BFA7D-6C01-7B46-B37C-CC35752555B2}"/>
              </a:ext>
            </a:extLst>
          </p:cNvPr>
          <p:cNvCxnSpPr>
            <a:cxnSpLocks/>
          </p:cNvCxnSpPr>
          <p:nvPr/>
        </p:nvCxnSpPr>
        <p:spPr bwMode="auto">
          <a:xfrm>
            <a:off x="2169669" y="2398226"/>
            <a:ext cx="1314450" cy="0"/>
          </a:xfrm>
          <a:prstGeom prst="straightConnector1">
            <a:avLst/>
          </a:prstGeom>
          <a:solidFill>
            <a:schemeClr val="accent1"/>
          </a:solidFill>
          <a:ln w="12700" cap="flat" cmpd="sng" algn="ctr">
            <a:solidFill>
              <a:srgbClr val="FFFF00"/>
            </a:solidFill>
            <a:prstDash val="solid"/>
            <a:round/>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E334842B-4C66-9B43-8DAF-E9D8574A6E86}"/>
              </a:ext>
            </a:extLst>
          </p:cNvPr>
          <p:cNvSpPr txBox="1"/>
          <p:nvPr/>
        </p:nvSpPr>
        <p:spPr>
          <a:xfrm>
            <a:off x="2571750" y="2424116"/>
            <a:ext cx="280846" cy="230832"/>
          </a:xfrm>
          <a:prstGeom prst="rect">
            <a:avLst/>
          </a:prstGeom>
          <a:noFill/>
        </p:spPr>
        <p:txBody>
          <a:bodyPr wrap="none" rtlCol="0">
            <a:spAutoFit/>
          </a:bodyPr>
          <a:lstStyle/>
          <a:p>
            <a:r>
              <a:rPr lang="en-US" sz="900" dirty="0" err="1">
                <a:solidFill>
                  <a:srgbClr val="FFFF00"/>
                </a:solidFill>
              </a:rPr>
              <a:t>s</a:t>
            </a:r>
            <a:r>
              <a:rPr lang="en-US" sz="900" baseline="-25000" dirty="0" err="1">
                <a:solidFill>
                  <a:srgbClr val="FFFF00"/>
                </a:solidFill>
              </a:rPr>
              <a:t>x</a:t>
            </a:r>
            <a:endParaRPr lang="en-US" sz="900" baseline="-25000" dirty="0">
              <a:solidFill>
                <a:srgbClr val="FFFF00"/>
              </a:solidFill>
            </a:endParaRPr>
          </a:p>
        </p:txBody>
      </p:sp>
      <p:sp>
        <p:nvSpPr>
          <p:cNvPr id="38" name="TextBox 37">
            <a:extLst>
              <a:ext uri="{FF2B5EF4-FFF2-40B4-BE49-F238E27FC236}">
                <a16:creationId xmlns:a16="http://schemas.microsoft.com/office/drawing/2014/main" id="{278F6441-DACD-0548-86F7-80021F006B9E}"/>
              </a:ext>
            </a:extLst>
          </p:cNvPr>
          <p:cNvSpPr txBox="1"/>
          <p:nvPr/>
        </p:nvSpPr>
        <p:spPr>
          <a:xfrm>
            <a:off x="2693781" y="2209559"/>
            <a:ext cx="288862" cy="230832"/>
          </a:xfrm>
          <a:prstGeom prst="rect">
            <a:avLst/>
          </a:prstGeom>
          <a:noFill/>
        </p:spPr>
        <p:txBody>
          <a:bodyPr wrap="none" rtlCol="0">
            <a:spAutoFit/>
          </a:bodyPr>
          <a:lstStyle/>
          <a:p>
            <a:r>
              <a:rPr lang="en-US" sz="900" dirty="0" err="1">
                <a:solidFill>
                  <a:srgbClr val="FFFF00"/>
                </a:solidFill>
              </a:rPr>
              <a:t>s</a:t>
            </a:r>
            <a:r>
              <a:rPr lang="en-US" sz="900" baseline="-25000" dirty="0" err="1">
                <a:solidFill>
                  <a:srgbClr val="FFFF00"/>
                </a:solidFill>
              </a:rPr>
              <a:t>T</a:t>
            </a:r>
            <a:endParaRPr lang="en-US" sz="900" baseline="-25000" dirty="0">
              <a:solidFill>
                <a:srgbClr val="FFFF00"/>
              </a:solidFill>
            </a:endParaRPr>
          </a:p>
        </p:txBody>
      </p:sp>
      <p:sp>
        <p:nvSpPr>
          <p:cNvPr id="39" name="TextBox 38">
            <a:extLst>
              <a:ext uri="{FF2B5EF4-FFF2-40B4-BE49-F238E27FC236}">
                <a16:creationId xmlns:a16="http://schemas.microsoft.com/office/drawing/2014/main" id="{7F56CE7E-1626-FF4D-A8FD-624627B87B1B}"/>
              </a:ext>
            </a:extLst>
          </p:cNvPr>
          <p:cNvSpPr txBox="1"/>
          <p:nvPr/>
        </p:nvSpPr>
        <p:spPr>
          <a:xfrm>
            <a:off x="1666943" y="2382872"/>
            <a:ext cx="619080" cy="230832"/>
          </a:xfrm>
          <a:prstGeom prst="rect">
            <a:avLst/>
          </a:prstGeom>
          <a:noFill/>
        </p:spPr>
        <p:txBody>
          <a:bodyPr wrap="none" rtlCol="0">
            <a:spAutoFit/>
          </a:bodyPr>
          <a:lstStyle/>
          <a:p>
            <a:r>
              <a:rPr lang="en-US" sz="900" dirty="0">
                <a:solidFill>
                  <a:srgbClr val="FFFF00"/>
                </a:solidFill>
              </a:rPr>
              <a:t>f</a:t>
            </a:r>
            <a:r>
              <a:rPr lang="en-US" sz="900" baseline="-25000" dirty="0">
                <a:solidFill>
                  <a:srgbClr val="FFFF00"/>
                </a:solidFill>
              </a:rPr>
              <a:t>s</a:t>
            </a:r>
            <a:r>
              <a:rPr lang="en-US" sz="900" dirty="0">
                <a:solidFill>
                  <a:srgbClr val="FFFF00"/>
                </a:solidFill>
              </a:rPr>
              <a:t> = </a:t>
            </a:r>
            <a:r>
              <a:rPr lang="en-US" sz="900" dirty="0" err="1">
                <a:solidFill>
                  <a:srgbClr val="FFFF00"/>
                </a:solidFill>
              </a:rPr>
              <a:t>s</a:t>
            </a:r>
            <a:r>
              <a:rPr lang="en-US" sz="900" baseline="-25000" dirty="0" err="1">
                <a:solidFill>
                  <a:srgbClr val="FFFF00"/>
                </a:solidFill>
              </a:rPr>
              <a:t>x</a:t>
            </a:r>
            <a:r>
              <a:rPr lang="en-US" sz="900" dirty="0">
                <a:solidFill>
                  <a:srgbClr val="FFFF00"/>
                </a:solidFill>
              </a:rPr>
              <a:t>/</a:t>
            </a:r>
            <a:r>
              <a:rPr lang="en-US" sz="900" dirty="0" err="1">
                <a:solidFill>
                  <a:srgbClr val="FFFF00"/>
                </a:solidFill>
              </a:rPr>
              <a:t>s</a:t>
            </a:r>
            <a:r>
              <a:rPr lang="en-US" sz="900" baseline="-25000" dirty="0" err="1">
                <a:solidFill>
                  <a:srgbClr val="FFFF00"/>
                </a:solidFill>
              </a:rPr>
              <a:t>T</a:t>
            </a:r>
            <a:endParaRPr lang="en-US" sz="900" baseline="-25000" dirty="0">
              <a:solidFill>
                <a:srgbClr val="FFFF00"/>
              </a:solidFill>
            </a:endParaRPr>
          </a:p>
        </p:txBody>
      </p:sp>
    </p:spTree>
    <p:extLst>
      <p:ext uri="{BB962C8B-B14F-4D97-AF65-F5344CB8AC3E}">
        <p14:creationId xmlns:p14="http://schemas.microsoft.com/office/powerpoint/2010/main" val="593370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D1078C1-B5F7-CC45-B78E-48301A6F9AF5}"/>
              </a:ext>
            </a:extLst>
          </p:cNvPr>
          <p:cNvSpPr/>
          <p:nvPr/>
        </p:nvSpPr>
        <p:spPr bwMode="auto">
          <a:xfrm>
            <a:off x="1653967" y="3012867"/>
            <a:ext cx="515702" cy="1616285"/>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 name="Title 1">
            <a:extLst>
              <a:ext uri="{FF2B5EF4-FFF2-40B4-BE49-F238E27FC236}">
                <a16:creationId xmlns:a16="http://schemas.microsoft.com/office/drawing/2014/main" id="{EC87980E-7E50-A643-A6F2-7BED45FDF810}"/>
              </a:ext>
            </a:extLst>
          </p:cNvPr>
          <p:cNvSpPr>
            <a:spLocks noGrp="1"/>
          </p:cNvSpPr>
          <p:nvPr>
            <p:ph type="title"/>
          </p:nvPr>
        </p:nvSpPr>
        <p:spPr>
          <a:xfrm>
            <a:off x="76200" y="971550"/>
            <a:ext cx="8610600" cy="857250"/>
          </a:xfrm>
        </p:spPr>
        <p:txBody>
          <a:bodyPr/>
          <a:lstStyle/>
          <a:p>
            <a:r>
              <a:rPr lang="en-US" dirty="0"/>
              <a:t>Sea-Level Rise Boundary Conditions</a:t>
            </a:r>
          </a:p>
        </p:txBody>
      </p:sp>
      <p:sp>
        <p:nvSpPr>
          <p:cNvPr id="6" name="Rectangle 5">
            <a:extLst>
              <a:ext uri="{FF2B5EF4-FFF2-40B4-BE49-F238E27FC236}">
                <a16:creationId xmlns:a16="http://schemas.microsoft.com/office/drawing/2014/main" id="{D7482BFA-14CE-9842-877A-B1BB7FCADA0D}"/>
              </a:ext>
            </a:extLst>
          </p:cNvPr>
          <p:cNvSpPr/>
          <p:nvPr/>
        </p:nvSpPr>
        <p:spPr bwMode="auto">
          <a:xfrm>
            <a:off x="2171702" y="3431965"/>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18" name="Rectangle 17">
            <a:extLst>
              <a:ext uri="{FF2B5EF4-FFF2-40B4-BE49-F238E27FC236}">
                <a16:creationId xmlns:a16="http://schemas.microsoft.com/office/drawing/2014/main" id="{A6C403DB-CAA5-CD41-9562-E7735BD245B2}"/>
              </a:ext>
            </a:extLst>
          </p:cNvPr>
          <p:cNvSpPr/>
          <p:nvPr/>
        </p:nvSpPr>
        <p:spPr bwMode="auto">
          <a:xfrm>
            <a:off x="3486152" y="3245011"/>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0" name="Rectangle 19">
            <a:extLst>
              <a:ext uri="{FF2B5EF4-FFF2-40B4-BE49-F238E27FC236}">
                <a16:creationId xmlns:a16="http://schemas.microsoft.com/office/drawing/2014/main" id="{E644BAD4-F194-C54E-B2CC-F424510F5E3C}"/>
              </a:ext>
            </a:extLst>
          </p:cNvPr>
          <p:cNvSpPr/>
          <p:nvPr/>
        </p:nvSpPr>
        <p:spPr bwMode="auto">
          <a:xfrm>
            <a:off x="4801280" y="3058057"/>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1" name="Rectangle 20">
            <a:extLst>
              <a:ext uri="{FF2B5EF4-FFF2-40B4-BE49-F238E27FC236}">
                <a16:creationId xmlns:a16="http://schemas.microsoft.com/office/drawing/2014/main" id="{B6AF385A-EF9B-C844-A29F-1392F3278AA7}"/>
              </a:ext>
            </a:extLst>
          </p:cNvPr>
          <p:cNvSpPr/>
          <p:nvPr/>
        </p:nvSpPr>
        <p:spPr bwMode="auto">
          <a:xfrm>
            <a:off x="6115054" y="2871103"/>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3" name="Rectangle 22">
            <a:extLst>
              <a:ext uri="{FF2B5EF4-FFF2-40B4-BE49-F238E27FC236}">
                <a16:creationId xmlns:a16="http://schemas.microsoft.com/office/drawing/2014/main" id="{B36140EC-6AC3-5941-94AC-2D65BAEC607F}"/>
              </a:ext>
            </a:extLst>
          </p:cNvPr>
          <p:cNvSpPr/>
          <p:nvPr/>
        </p:nvSpPr>
        <p:spPr bwMode="auto">
          <a:xfrm>
            <a:off x="2171701" y="3827834"/>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26" name="Rectangle 25">
            <a:extLst>
              <a:ext uri="{FF2B5EF4-FFF2-40B4-BE49-F238E27FC236}">
                <a16:creationId xmlns:a16="http://schemas.microsoft.com/office/drawing/2014/main" id="{1687CA95-53D5-1248-A3FF-9DDA3E540B4A}"/>
              </a:ext>
            </a:extLst>
          </p:cNvPr>
          <p:cNvSpPr/>
          <p:nvPr/>
        </p:nvSpPr>
        <p:spPr bwMode="auto">
          <a:xfrm>
            <a:off x="3485476" y="364088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7" name="Rectangle 26">
            <a:extLst>
              <a:ext uri="{FF2B5EF4-FFF2-40B4-BE49-F238E27FC236}">
                <a16:creationId xmlns:a16="http://schemas.microsoft.com/office/drawing/2014/main" id="{23CBC2A5-CE2B-B846-A54D-E401F0AEC95E}"/>
              </a:ext>
            </a:extLst>
          </p:cNvPr>
          <p:cNvSpPr/>
          <p:nvPr/>
        </p:nvSpPr>
        <p:spPr bwMode="auto">
          <a:xfrm>
            <a:off x="4801279" y="346232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8" name="Rectangle 27">
            <a:extLst>
              <a:ext uri="{FF2B5EF4-FFF2-40B4-BE49-F238E27FC236}">
                <a16:creationId xmlns:a16="http://schemas.microsoft.com/office/drawing/2014/main" id="{4B5A349C-FF35-1B4C-90BC-D337FFCCCB42}"/>
              </a:ext>
            </a:extLst>
          </p:cNvPr>
          <p:cNvSpPr/>
          <p:nvPr/>
        </p:nvSpPr>
        <p:spPr bwMode="auto">
          <a:xfrm>
            <a:off x="6115054" y="327537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29" name="Rectangle 28">
            <a:extLst>
              <a:ext uri="{FF2B5EF4-FFF2-40B4-BE49-F238E27FC236}">
                <a16:creationId xmlns:a16="http://schemas.microsoft.com/office/drawing/2014/main" id="{FAD61068-372F-1A4E-9358-91E35F0EB1E7}"/>
              </a:ext>
            </a:extLst>
          </p:cNvPr>
          <p:cNvSpPr/>
          <p:nvPr/>
        </p:nvSpPr>
        <p:spPr bwMode="auto">
          <a:xfrm>
            <a:off x="2171025" y="4227884"/>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0" name="Rectangle 29">
            <a:extLst>
              <a:ext uri="{FF2B5EF4-FFF2-40B4-BE49-F238E27FC236}">
                <a16:creationId xmlns:a16="http://schemas.microsoft.com/office/drawing/2014/main" id="{39A1EF26-532F-4744-90A3-DFCE2C7EAC55}"/>
              </a:ext>
            </a:extLst>
          </p:cNvPr>
          <p:cNvSpPr/>
          <p:nvPr/>
        </p:nvSpPr>
        <p:spPr bwMode="auto">
          <a:xfrm>
            <a:off x="3485476" y="4040930"/>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1" name="Rectangle 30">
            <a:extLst>
              <a:ext uri="{FF2B5EF4-FFF2-40B4-BE49-F238E27FC236}">
                <a16:creationId xmlns:a16="http://schemas.microsoft.com/office/drawing/2014/main" id="{7DEB0C1E-B67D-1344-8474-1AE9D75256A2}"/>
              </a:ext>
            </a:extLst>
          </p:cNvPr>
          <p:cNvSpPr/>
          <p:nvPr/>
        </p:nvSpPr>
        <p:spPr bwMode="auto">
          <a:xfrm>
            <a:off x="4801278" y="3862376"/>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2" name="Rectangle 31">
            <a:extLst>
              <a:ext uri="{FF2B5EF4-FFF2-40B4-BE49-F238E27FC236}">
                <a16:creationId xmlns:a16="http://schemas.microsoft.com/office/drawing/2014/main" id="{306F3757-C656-4248-8EEA-8D65EBC641D6}"/>
              </a:ext>
            </a:extLst>
          </p:cNvPr>
          <p:cNvSpPr/>
          <p:nvPr/>
        </p:nvSpPr>
        <p:spPr bwMode="auto">
          <a:xfrm>
            <a:off x="6113701" y="3675422"/>
            <a:ext cx="1314451" cy="400050"/>
          </a:xfrm>
          <a:prstGeom prst="rect">
            <a:avLst/>
          </a:prstGeom>
          <a:no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cxnSp>
        <p:nvCxnSpPr>
          <p:cNvPr id="10" name="Straight Connector 9">
            <a:extLst>
              <a:ext uri="{FF2B5EF4-FFF2-40B4-BE49-F238E27FC236}">
                <a16:creationId xmlns:a16="http://schemas.microsoft.com/office/drawing/2014/main" id="{56A4E4C6-4035-EC4E-A787-BD40F9BA7A11}"/>
              </a:ext>
            </a:extLst>
          </p:cNvPr>
          <p:cNvCxnSpPr>
            <a:cxnSpLocks/>
          </p:cNvCxnSpPr>
          <p:nvPr/>
        </p:nvCxnSpPr>
        <p:spPr bwMode="auto">
          <a:xfrm flipV="1">
            <a:off x="2171025" y="2779296"/>
            <a:ext cx="5257127" cy="754155"/>
          </a:xfrm>
          <a:prstGeom prst="line">
            <a:avLst/>
          </a:prstGeom>
          <a:solidFill>
            <a:schemeClr val="accent1"/>
          </a:solidFill>
          <a:ln w="127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 name="Triangle 36">
            <a:extLst>
              <a:ext uri="{FF2B5EF4-FFF2-40B4-BE49-F238E27FC236}">
                <a16:creationId xmlns:a16="http://schemas.microsoft.com/office/drawing/2014/main" id="{73744FB8-595B-804A-A0D7-42D62AD37C3D}"/>
              </a:ext>
            </a:extLst>
          </p:cNvPr>
          <p:cNvSpPr/>
          <p:nvPr/>
        </p:nvSpPr>
        <p:spPr bwMode="auto">
          <a:xfrm rot="10800000">
            <a:off x="1782988" y="2871103"/>
            <a:ext cx="114300" cy="114300"/>
          </a:xfrm>
          <a:prstGeom prst="triangle">
            <a:avLst/>
          </a:prstGeom>
          <a:no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50" name="Left Brace 49">
            <a:extLst>
              <a:ext uri="{FF2B5EF4-FFF2-40B4-BE49-F238E27FC236}">
                <a16:creationId xmlns:a16="http://schemas.microsoft.com/office/drawing/2014/main" id="{F2EE0760-44A7-864B-BD4E-EC1BB333BCC5}"/>
              </a:ext>
            </a:extLst>
          </p:cNvPr>
          <p:cNvSpPr/>
          <p:nvPr/>
        </p:nvSpPr>
        <p:spPr bwMode="auto">
          <a:xfrm rot="5400000">
            <a:off x="6686129" y="2130151"/>
            <a:ext cx="169595" cy="1314450"/>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51" name="TextBox 50">
            <a:extLst>
              <a:ext uri="{FF2B5EF4-FFF2-40B4-BE49-F238E27FC236}">
                <a16:creationId xmlns:a16="http://schemas.microsoft.com/office/drawing/2014/main" id="{4837C7B8-E668-CC48-88C9-2F49952FE0CB}"/>
              </a:ext>
            </a:extLst>
          </p:cNvPr>
          <p:cNvSpPr txBox="1"/>
          <p:nvPr/>
        </p:nvSpPr>
        <p:spPr>
          <a:xfrm>
            <a:off x="6468025" y="2511058"/>
            <a:ext cx="583814" cy="213585"/>
          </a:xfrm>
          <a:prstGeom prst="rect">
            <a:avLst/>
          </a:prstGeom>
          <a:noFill/>
        </p:spPr>
        <p:txBody>
          <a:bodyPr wrap="none" rtlCol="0">
            <a:spAutoFit/>
          </a:bodyPr>
          <a:lstStyle/>
          <a:p>
            <a:r>
              <a:rPr lang="en-US" sz="788" dirty="0">
                <a:solidFill>
                  <a:schemeClr val="accent1"/>
                </a:solidFill>
              </a:rPr>
              <a:t>recharge</a:t>
            </a:r>
          </a:p>
        </p:txBody>
      </p:sp>
      <p:sp>
        <p:nvSpPr>
          <p:cNvPr id="33" name="Rectangle 32">
            <a:extLst>
              <a:ext uri="{FF2B5EF4-FFF2-40B4-BE49-F238E27FC236}">
                <a16:creationId xmlns:a16="http://schemas.microsoft.com/office/drawing/2014/main" id="{D7CFB5C2-7DD0-E145-9480-F32617D0D063}"/>
              </a:ext>
            </a:extLst>
          </p:cNvPr>
          <p:cNvSpPr/>
          <p:nvPr/>
        </p:nvSpPr>
        <p:spPr bwMode="auto">
          <a:xfrm>
            <a:off x="3488856" y="3012866"/>
            <a:ext cx="1307776" cy="223378"/>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34" name="TextBox 33">
            <a:extLst>
              <a:ext uri="{FF2B5EF4-FFF2-40B4-BE49-F238E27FC236}">
                <a16:creationId xmlns:a16="http://schemas.microsoft.com/office/drawing/2014/main" id="{0C5F42FD-FD90-C347-AF97-73D6AF4C55D6}"/>
              </a:ext>
            </a:extLst>
          </p:cNvPr>
          <p:cNvSpPr txBox="1"/>
          <p:nvPr/>
        </p:nvSpPr>
        <p:spPr>
          <a:xfrm>
            <a:off x="2333030" y="2705267"/>
            <a:ext cx="1019770" cy="334835"/>
          </a:xfrm>
          <a:prstGeom prst="rect">
            <a:avLst/>
          </a:prstGeom>
          <a:noFill/>
        </p:spPr>
        <p:txBody>
          <a:bodyPr wrap="square" rtlCol="0">
            <a:spAutoFit/>
          </a:bodyPr>
          <a:lstStyle/>
          <a:p>
            <a:pPr algn="ctr"/>
            <a:r>
              <a:rPr lang="en-US" sz="788" dirty="0">
                <a:solidFill>
                  <a:srgbClr val="C00000"/>
                </a:solidFill>
              </a:rPr>
              <a:t>general-head boundary</a:t>
            </a:r>
          </a:p>
        </p:txBody>
      </p:sp>
      <p:sp>
        <p:nvSpPr>
          <p:cNvPr id="35" name="Left Brace 34">
            <a:extLst>
              <a:ext uri="{FF2B5EF4-FFF2-40B4-BE49-F238E27FC236}">
                <a16:creationId xmlns:a16="http://schemas.microsoft.com/office/drawing/2014/main" id="{79194276-49A4-384A-BA27-D06C963B91C3}"/>
              </a:ext>
            </a:extLst>
          </p:cNvPr>
          <p:cNvSpPr/>
          <p:nvPr/>
        </p:nvSpPr>
        <p:spPr bwMode="auto">
          <a:xfrm rot="5400000">
            <a:off x="5866906" y="2755140"/>
            <a:ext cx="169595" cy="315353"/>
          </a:xfrm>
          <a:prstGeom prst="leftBrace">
            <a:avLst>
              <a:gd name="adj1" fmla="val 8333"/>
              <a:gd name="adj2" fmla="val 50000"/>
            </a:avLst>
          </a:prstGeom>
          <a:no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a:p>
        </p:txBody>
      </p:sp>
      <p:sp>
        <p:nvSpPr>
          <p:cNvPr id="38" name="Rectangle 37">
            <a:extLst>
              <a:ext uri="{FF2B5EF4-FFF2-40B4-BE49-F238E27FC236}">
                <a16:creationId xmlns:a16="http://schemas.microsoft.com/office/drawing/2014/main" id="{BD9300B4-DA1D-D746-8F3F-802DEF5443A6}"/>
              </a:ext>
            </a:extLst>
          </p:cNvPr>
          <p:cNvSpPr/>
          <p:nvPr/>
        </p:nvSpPr>
        <p:spPr bwMode="auto">
          <a:xfrm>
            <a:off x="4796632" y="3012867"/>
            <a:ext cx="997394" cy="40949"/>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40" name="Rectangle 39">
            <a:extLst>
              <a:ext uri="{FF2B5EF4-FFF2-40B4-BE49-F238E27FC236}">
                <a16:creationId xmlns:a16="http://schemas.microsoft.com/office/drawing/2014/main" id="{10A3F29C-D372-5241-A7EB-516E5BBB9BCF}"/>
              </a:ext>
            </a:extLst>
          </p:cNvPr>
          <p:cNvSpPr/>
          <p:nvPr/>
        </p:nvSpPr>
        <p:spPr bwMode="auto">
          <a:xfrm>
            <a:off x="2173730" y="3012865"/>
            <a:ext cx="1307776" cy="411800"/>
          </a:xfrm>
          <a:prstGeom prst="rect">
            <a:avLst/>
          </a:prstGeom>
          <a:solidFill>
            <a:srgbClr val="C00000"/>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defTabSz="685783"/>
            <a:endParaRPr lang="en-US" sz="3000" dirty="0"/>
          </a:p>
        </p:txBody>
      </p:sp>
      <p:sp>
        <p:nvSpPr>
          <p:cNvPr id="41" name="TextBox 40">
            <a:extLst>
              <a:ext uri="{FF2B5EF4-FFF2-40B4-BE49-F238E27FC236}">
                <a16:creationId xmlns:a16="http://schemas.microsoft.com/office/drawing/2014/main" id="{4092DB16-AEFB-2140-9BFC-985D9D79FCFC}"/>
              </a:ext>
            </a:extLst>
          </p:cNvPr>
          <p:cNvSpPr txBox="1"/>
          <p:nvPr/>
        </p:nvSpPr>
        <p:spPr>
          <a:xfrm>
            <a:off x="3657600" y="2716046"/>
            <a:ext cx="989066" cy="334835"/>
          </a:xfrm>
          <a:prstGeom prst="rect">
            <a:avLst/>
          </a:prstGeom>
          <a:noFill/>
        </p:spPr>
        <p:txBody>
          <a:bodyPr wrap="square" rtlCol="0">
            <a:spAutoFit/>
          </a:bodyPr>
          <a:lstStyle/>
          <a:p>
            <a:pPr algn="ctr"/>
            <a:r>
              <a:rPr lang="en-US" sz="788" dirty="0">
                <a:solidFill>
                  <a:srgbClr val="C00000"/>
                </a:solidFill>
              </a:rPr>
              <a:t>general-head boundary</a:t>
            </a:r>
          </a:p>
        </p:txBody>
      </p:sp>
      <p:sp>
        <p:nvSpPr>
          <p:cNvPr id="42" name="TextBox 41">
            <a:extLst>
              <a:ext uri="{FF2B5EF4-FFF2-40B4-BE49-F238E27FC236}">
                <a16:creationId xmlns:a16="http://schemas.microsoft.com/office/drawing/2014/main" id="{A81877B8-A531-5146-AC92-3D823DDFA6D4}"/>
              </a:ext>
            </a:extLst>
          </p:cNvPr>
          <p:cNvSpPr txBox="1"/>
          <p:nvPr/>
        </p:nvSpPr>
        <p:spPr>
          <a:xfrm rot="16200000">
            <a:off x="1075685" y="3778994"/>
            <a:ext cx="750090" cy="456087"/>
          </a:xfrm>
          <a:prstGeom prst="rect">
            <a:avLst/>
          </a:prstGeom>
          <a:noFill/>
        </p:spPr>
        <p:txBody>
          <a:bodyPr wrap="square" rtlCol="0">
            <a:spAutoFit/>
          </a:bodyPr>
          <a:lstStyle/>
          <a:p>
            <a:pPr algn="ctr"/>
            <a:r>
              <a:rPr lang="en-US" sz="788" dirty="0">
                <a:solidFill>
                  <a:srgbClr val="C00000"/>
                </a:solidFill>
              </a:rPr>
              <a:t>general-head boundary</a:t>
            </a:r>
          </a:p>
        </p:txBody>
      </p:sp>
      <p:cxnSp>
        <p:nvCxnSpPr>
          <p:cNvPr id="43" name="Straight Arrow Connector 42">
            <a:extLst>
              <a:ext uri="{FF2B5EF4-FFF2-40B4-BE49-F238E27FC236}">
                <a16:creationId xmlns:a16="http://schemas.microsoft.com/office/drawing/2014/main" id="{09055580-7DBC-8C45-ABAD-13FA1D466D6A}"/>
              </a:ext>
            </a:extLst>
          </p:cNvPr>
          <p:cNvCxnSpPr>
            <a:cxnSpLocks/>
          </p:cNvCxnSpPr>
          <p:nvPr/>
        </p:nvCxnSpPr>
        <p:spPr bwMode="auto">
          <a:xfrm>
            <a:off x="4800604" y="2397896"/>
            <a:ext cx="997393" cy="0"/>
          </a:xfrm>
          <a:prstGeom prst="straightConnector1">
            <a:avLst/>
          </a:prstGeom>
          <a:solidFill>
            <a:schemeClr val="accent1"/>
          </a:solidFill>
          <a:ln w="12700" cap="flat" cmpd="sng" algn="ctr">
            <a:solidFill>
              <a:srgbClr val="FFFF00"/>
            </a:solidFill>
            <a:prstDash val="solid"/>
            <a:round/>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Arrow Connector 43">
            <a:extLst>
              <a:ext uri="{FF2B5EF4-FFF2-40B4-BE49-F238E27FC236}">
                <a16:creationId xmlns:a16="http://schemas.microsoft.com/office/drawing/2014/main" id="{E323EA90-8151-FA42-8D45-838304550408}"/>
              </a:ext>
            </a:extLst>
          </p:cNvPr>
          <p:cNvCxnSpPr>
            <a:cxnSpLocks/>
          </p:cNvCxnSpPr>
          <p:nvPr/>
        </p:nvCxnSpPr>
        <p:spPr bwMode="auto">
          <a:xfrm>
            <a:off x="4800602" y="2165957"/>
            <a:ext cx="1314450" cy="0"/>
          </a:xfrm>
          <a:prstGeom prst="straightConnector1">
            <a:avLst/>
          </a:prstGeom>
          <a:solidFill>
            <a:schemeClr val="accent1"/>
          </a:solidFill>
          <a:ln w="12700" cap="flat" cmpd="sng" algn="ctr">
            <a:solidFill>
              <a:srgbClr val="FFFF00"/>
            </a:solidFill>
            <a:prstDash val="solid"/>
            <a:round/>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TextBox 44">
            <a:extLst>
              <a:ext uri="{FF2B5EF4-FFF2-40B4-BE49-F238E27FC236}">
                <a16:creationId xmlns:a16="http://schemas.microsoft.com/office/drawing/2014/main" id="{4799244E-416B-2E4D-8D84-CB9A4C0E2A25}"/>
              </a:ext>
            </a:extLst>
          </p:cNvPr>
          <p:cNvSpPr txBox="1"/>
          <p:nvPr/>
        </p:nvSpPr>
        <p:spPr>
          <a:xfrm>
            <a:off x="5202682" y="2191847"/>
            <a:ext cx="280846" cy="230832"/>
          </a:xfrm>
          <a:prstGeom prst="rect">
            <a:avLst/>
          </a:prstGeom>
          <a:noFill/>
        </p:spPr>
        <p:txBody>
          <a:bodyPr wrap="none" rtlCol="0">
            <a:spAutoFit/>
          </a:bodyPr>
          <a:lstStyle/>
          <a:p>
            <a:r>
              <a:rPr lang="en-US" sz="900" dirty="0" err="1">
                <a:solidFill>
                  <a:srgbClr val="FFFF00"/>
                </a:solidFill>
              </a:rPr>
              <a:t>s</a:t>
            </a:r>
            <a:r>
              <a:rPr lang="en-US" sz="900" baseline="-25000" dirty="0" err="1">
                <a:solidFill>
                  <a:srgbClr val="FFFF00"/>
                </a:solidFill>
              </a:rPr>
              <a:t>x</a:t>
            </a:r>
            <a:endParaRPr lang="en-US" sz="900" baseline="-25000" dirty="0">
              <a:solidFill>
                <a:srgbClr val="FFFF00"/>
              </a:solidFill>
            </a:endParaRPr>
          </a:p>
        </p:txBody>
      </p:sp>
      <p:sp>
        <p:nvSpPr>
          <p:cNvPr id="46" name="TextBox 45">
            <a:extLst>
              <a:ext uri="{FF2B5EF4-FFF2-40B4-BE49-F238E27FC236}">
                <a16:creationId xmlns:a16="http://schemas.microsoft.com/office/drawing/2014/main" id="{89786687-1BD2-E540-B564-D03E15D2D215}"/>
              </a:ext>
            </a:extLst>
          </p:cNvPr>
          <p:cNvSpPr txBox="1"/>
          <p:nvPr/>
        </p:nvSpPr>
        <p:spPr>
          <a:xfrm>
            <a:off x="5324713" y="1977290"/>
            <a:ext cx="288862" cy="230832"/>
          </a:xfrm>
          <a:prstGeom prst="rect">
            <a:avLst/>
          </a:prstGeom>
          <a:noFill/>
        </p:spPr>
        <p:txBody>
          <a:bodyPr wrap="none" rtlCol="0">
            <a:spAutoFit/>
          </a:bodyPr>
          <a:lstStyle/>
          <a:p>
            <a:r>
              <a:rPr lang="en-US" sz="900" dirty="0" err="1">
                <a:solidFill>
                  <a:srgbClr val="FFFF00"/>
                </a:solidFill>
              </a:rPr>
              <a:t>s</a:t>
            </a:r>
            <a:r>
              <a:rPr lang="en-US" sz="900" baseline="-25000" dirty="0" err="1">
                <a:solidFill>
                  <a:srgbClr val="FFFF00"/>
                </a:solidFill>
              </a:rPr>
              <a:t>T</a:t>
            </a:r>
            <a:endParaRPr lang="en-US" sz="900" baseline="-25000" dirty="0">
              <a:solidFill>
                <a:srgbClr val="FFFF00"/>
              </a:solidFill>
            </a:endParaRPr>
          </a:p>
        </p:txBody>
      </p:sp>
      <p:sp>
        <p:nvSpPr>
          <p:cNvPr id="47" name="TextBox 46">
            <a:extLst>
              <a:ext uri="{FF2B5EF4-FFF2-40B4-BE49-F238E27FC236}">
                <a16:creationId xmlns:a16="http://schemas.microsoft.com/office/drawing/2014/main" id="{82A8AC6E-2B09-AD48-B800-A387DAAAFF9B}"/>
              </a:ext>
            </a:extLst>
          </p:cNvPr>
          <p:cNvSpPr txBox="1"/>
          <p:nvPr/>
        </p:nvSpPr>
        <p:spPr>
          <a:xfrm>
            <a:off x="4114800" y="2150602"/>
            <a:ext cx="619080" cy="230832"/>
          </a:xfrm>
          <a:prstGeom prst="rect">
            <a:avLst/>
          </a:prstGeom>
          <a:noFill/>
        </p:spPr>
        <p:txBody>
          <a:bodyPr wrap="none" rtlCol="0">
            <a:spAutoFit/>
          </a:bodyPr>
          <a:lstStyle/>
          <a:p>
            <a:r>
              <a:rPr lang="en-US" sz="900" dirty="0">
                <a:solidFill>
                  <a:srgbClr val="FFFF00"/>
                </a:solidFill>
              </a:rPr>
              <a:t>f</a:t>
            </a:r>
            <a:r>
              <a:rPr lang="en-US" sz="900" baseline="-25000" dirty="0">
                <a:solidFill>
                  <a:srgbClr val="FFFF00"/>
                </a:solidFill>
              </a:rPr>
              <a:t>s</a:t>
            </a:r>
            <a:r>
              <a:rPr lang="en-US" sz="900" dirty="0">
                <a:solidFill>
                  <a:srgbClr val="FFFF00"/>
                </a:solidFill>
              </a:rPr>
              <a:t> = </a:t>
            </a:r>
            <a:r>
              <a:rPr lang="en-US" sz="900" dirty="0" err="1">
                <a:solidFill>
                  <a:srgbClr val="FFFF00"/>
                </a:solidFill>
              </a:rPr>
              <a:t>s</a:t>
            </a:r>
            <a:r>
              <a:rPr lang="en-US" sz="900" baseline="-25000" dirty="0" err="1">
                <a:solidFill>
                  <a:srgbClr val="FFFF00"/>
                </a:solidFill>
              </a:rPr>
              <a:t>x</a:t>
            </a:r>
            <a:r>
              <a:rPr lang="en-US" sz="900" dirty="0">
                <a:solidFill>
                  <a:srgbClr val="FFFF00"/>
                </a:solidFill>
              </a:rPr>
              <a:t>/</a:t>
            </a:r>
            <a:r>
              <a:rPr lang="en-US" sz="900" dirty="0" err="1">
                <a:solidFill>
                  <a:srgbClr val="FFFF00"/>
                </a:solidFill>
              </a:rPr>
              <a:t>s</a:t>
            </a:r>
            <a:r>
              <a:rPr lang="en-US" sz="900" baseline="-25000" dirty="0" err="1">
                <a:solidFill>
                  <a:srgbClr val="FFFF00"/>
                </a:solidFill>
              </a:rPr>
              <a:t>T</a:t>
            </a:r>
            <a:endParaRPr lang="en-US" sz="900" baseline="-25000" dirty="0">
              <a:solidFill>
                <a:srgbClr val="FFFF00"/>
              </a:solidFill>
            </a:endParaRPr>
          </a:p>
        </p:txBody>
      </p:sp>
      <p:sp>
        <p:nvSpPr>
          <p:cNvPr id="53" name="TextBox 52">
            <a:extLst>
              <a:ext uri="{FF2B5EF4-FFF2-40B4-BE49-F238E27FC236}">
                <a16:creationId xmlns:a16="http://schemas.microsoft.com/office/drawing/2014/main" id="{EF402B24-9C69-3840-A64D-F656838E4E60}"/>
              </a:ext>
            </a:extLst>
          </p:cNvPr>
          <p:cNvSpPr txBox="1"/>
          <p:nvPr/>
        </p:nvSpPr>
        <p:spPr>
          <a:xfrm>
            <a:off x="5592592" y="2448110"/>
            <a:ext cx="688009" cy="334835"/>
          </a:xfrm>
          <a:prstGeom prst="rect">
            <a:avLst/>
          </a:prstGeom>
          <a:noFill/>
        </p:spPr>
        <p:txBody>
          <a:bodyPr wrap="none" rtlCol="0">
            <a:spAutoFit/>
          </a:bodyPr>
          <a:lstStyle/>
          <a:p>
            <a:pPr algn="ctr"/>
            <a:r>
              <a:rPr lang="en-US" sz="788" dirty="0">
                <a:solidFill>
                  <a:schemeClr val="accent1"/>
                </a:solidFill>
              </a:rPr>
              <a:t>recharge</a:t>
            </a:r>
          </a:p>
          <a:p>
            <a:pPr algn="ctr"/>
            <a:r>
              <a:rPr lang="en-US" sz="788" dirty="0">
                <a:solidFill>
                  <a:schemeClr val="accent1"/>
                </a:solidFill>
              </a:rPr>
              <a:t>R=R</a:t>
            </a:r>
            <a:r>
              <a:rPr lang="en-US" sz="788" baseline="-25000" dirty="0">
                <a:solidFill>
                  <a:schemeClr val="accent1"/>
                </a:solidFill>
              </a:rPr>
              <a:t>0</a:t>
            </a:r>
            <a:r>
              <a:rPr lang="en-US" sz="788" dirty="0">
                <a:solidFill>
                  <a:schemeClr val="accent1"/>
                </a:solidFill>
              </a:rPr>
              <a:t>*</a:t>
            </a:r>
            <a:r>
              <a:rPr lang="en-US" sz="788" dirty="0">
                <a:solidFill>
                  <a:srgbClr val="FFFF00"/>
                </a:solidFill>
              </a:rPr>
              <a:t>(1-f</a:t>
            </a:r>
            <a:r>
              <a:rPr lang="en-US" sz="788" baseline="-25000" dirty="0">
                <a:solidFill>
                  <a:srgbClr val="FFFF00"/>
                </a:solidFill>
              </a:rPr>
              <a:t>s</a:t>
            </a:r>
            <a:r>
              <a:rPr lang="en-US" sz="788" dirty="0">
                <a:solidFill>
                  <a:srgbClr val="FFFF00"/>
                </a:solidFill>
              </a:rPr>
              <a:t>)</a:t>
            </a:r>
          </a:p>
        </p:txBody>
      </p:sp>
      <p:sp>
        <p:nvSpPr>
          <p:cNvPr id="54" name="TextBox 53">
            <a:extLst>
              <a:ext uri="{FF2B5EF4-FFF2-40B4-BE49-F238E27FC236}">
                <a16:creationId xmlns:a16="http://schemas.microsoft.com/office/drawing/2014/main" id="{AE5861EA-A4D5-154C-888C-D30988F3BDB1}"/>
              </a:ext>
            </a:extLst>
          </p:cNvPr>
          <p:cNvSpPr txBox="1"/>
          <p:nvPr/>
        </p:nvSpPr>
        <p:spPr>
          <a:xfrm>
            <a:off x="4702276" y="2697797"/>
            <a:ext cx="1143000" cy="334835"/>
          </a:xfrm>
          <a:prstGeom prst="rect">
            <a:avLst/>
          </a:prstGeom>
          <a:noFill/>
        </p:spPr>
        <p:txBody>
          <a:bodyPr wrap="square" rtlCol="0">
            <a:spAutoFit/>
          </a:bodyPr>
          <a:lstStyle/>
          <a:p>
            <a:pPr algn="ctr"/>
            <a:r>
              <a:rPr lang="en-US" sz="788" dirty="0">
                <a:solidFill>
                  <a:srgbClr val="C00000"/>
                </a:solidFill>
              </a:rPr>
              <a:t>general-head boundary (C=C</a:t>
            </a:r>
            <a:r>
              <a:rPr lang="en-US" sz="788" baseline="-25000" dirty="0">
                <a:solidFill>
                  <a:srgbClr val="C00000"/>
                </a:solidFill>
              </a:rPr>
              <a:t>0</a:t>
            </a:r>
            <a:r>
              <a:rPr lang="en-US" sz="788" dirty="0">
                <a:solidFill>
                  <a:srgbClr val="C00000"/>
                </a:solidFill>
              </a:rPr>
              <a:t>*</a:t>
            </a:r>
            <a:r>
              <a:rPr lang="en-US" sz="788" dirty="0">
                <a:solidFill>
                  <a:srgbClr val="FFFF00"/>
                </a:solidFill>
              </a:rPr>
              <a:t>f</a:t>
            </a:r>
            <a:r>
              <a:rPr lang="en-US" sz="788" baseline="-25000" dirty="0">
                <a:solidFill>
                  <a:srgbClr val="FFFF00"/>
                </a:solidFill>
              </a:rPr>
              <a:t>s</a:t>
            </a:r>
            <a:r>
              <a:rPr lang="en-US" sz="788" dirty="0">
                <a:solidFill>
                  <a:srgbClr val="C00000"/>
                </a:solidFill>
              </a:rPr>
              <a:t>)</a:t>
            </a:r>
          </a:p>
        </p:txBody>
      </p:sp>
    </p:spTree>
    <p:extLst>
      <p:ext uri="{BB962C8B-B14F-4D97-AF65-F5344CB8AC3E}">
        <p14:creationId xmlns:p14="http://schemas.microsoft.com/office/powerpoint/2010/main" val="189425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3C78-13A0-3141-BF9D-E4DDDEC5C33B}"/>
              </a:ext>
            </a:extLst>
          </p:cNvPr>
          <p:cNvSpPr>
            <a:spLocks noGrp="1"/>
          </p:cNvSpPr>
          <p:nvPr>
            <p:ph type="title"/>
          </p:nvPr>
        </p:nvSpPr>
        <p:spPr/>
        <p:txBody>
          <a:bodyPr/>
          <a:lstStyle/>
          <a:p>
            <a:r>
              <a:rPr lang="en-US" dirty="0"/>
              <a:t>Gradual SLR 1 m / 100 years</a:t>
            </a:r>
          </a:p>
        </p:txBody>
      </p:sp>
      <p:pic>
        <p:nvPicPr>
          <p:cNvPr id="4" name="Online Media 3" descr="movie">
            <a:hlinkClick r:id="" action="ppaction://media"/>
            <a:extLst>
              <a:ext uri="{FF2B5EF4-FFF2-40B4-BE49-F238E27FC236}">
                <a16:creationId xmlns:a16="http://schemas.microsoft.com/office/drawing/2014/main" id="{25537C02-0073-1D4D-B1D7-42B785C98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340" y="1898988"/>
            <a:ext cx="6870023" cy="3435012"/>
          </a:xfrm>
          <a:prstGeom prst="rect">
            <a:avLst/>
          </a:prstGeom>
        </p:spPr>
      </p:pic>
    </p:spTree>
    <p:extLst>
      <p:ext uri="{BB962C8B-B14F-4D97-AF65-F5344CB8AC3E}">
        <p14:creationId xmlns:p14="http://schemas.microsoft.com/office/powerpoint/2010/main" val="292116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4B97-A5B2-274B-9EF8-761773EDBBF8}"/>
              </a:ext>
            </a:extLst>
          </p:cNvPr>
          <p:cNvSpPr>
            <a:spLocks noGrp="1"/>
          </p:cNvSpPr>
          <p:nvPr>
            <p:ph type="title"/>
          </p:nvPr>
        </p:nvSpPr>
        <p:spPr/>
        <p:txBody>
          <a:bodyPr/>
          <a:lstStyle/>
          <a:p>
            <a:r>
              <a:rPr lang="en-US" dirty="0"/>
              <a:t>Island Simulation</a:t>
            </a:r>
          </a:p>
        </p:txBody>
      </p:sp>
      <p:pic>
        <p:nvPicPr>
          <p:cNvPr id="3" name="Picture 2">
            <a:extLst>
              <a:ext uri="{FF2B5EF4-FFF2-40B4-BE49-F238E27FC236}">
                <a16:creationId xmlns:a16="http://schemas.microsoft.com/office/drawing/2014/main" id="{D86AE4C5-23DC-B244-A9AF-059D9B6F6C01}"/>
              </a:ext>
            </a:extLst>
          </p:cNvPr>
          <p:cNvPicPr>
            <a:picLocks noChangeAspect="1"/>
          </p:cNvPicPr>
          <p:nvPr/>
        </p:nvPicPr>
        <p:blipFill>
          <a:blip r:embed="rId2"/>
          <a:stretch>
            <a:fillRect/>
          </a:stretch>
        </p:blipFill>
        <p:spPr>
          <a:xfrm>
            <a:off x="1981200" y="1905000"/>
            <a:ext cx="4274820" cy="3794920"/>
          </a:xfrm>
          <a:prstGeom prst="rect">
            <a:avLst/>
          </a:prstGeom>
        </p:spPr>
      </p:pic>
      <p:pic>
        <p:nvPicPr>
          <p:cNvPr id="4" name="Picture 3">
            <a:extLst>
              <a:ext uri="{FF2B5EF4-FFF2-40B4-BE49-F238E27FC236}">
                <a16:creationId xmlns:a16="http://schemas.microsoft.com/office/drawing/2014/main" id="{5DB5DD9C-DDFB-5A47-A53B-FD61066BDDC2}"/>
              </a:ext>
            </a:extLst>
          </p:cNvPr>
          <p:cNvPicPr>
            <a:picLocks noChangeAspect="1"/>
          </p:cNvPicPr>
          <p:nvPr/>
        </p:nvPicPr>
        <p:blipFill>
          <a:blip r:embed="rId3"/>
          <a:stretch>
            <a:fillRect/>
          </a:stretch>
        </p:blipFill>
        <p:spPr>
          <a:xfrm>
            <a:off x="6730232" y="1066800"/>
            <a:ext cx="2185169" cy="1455870"/>
          </a:xfrm>
          <a:prstGeom prst="rect">
            <a:avLst/>
          </a:prstGeom>
        </p:spPr>
      </p:pic>
    </p:spTree>
    <p:extLst>
      <p:ext uri="{BB962C8B-B14F-4D97-AF65-F5344CB8AC3E}">
        <p14:creationId xmlns:p14="http://schemas.microsoft.com/office/powerpoint/2010/main" val="349204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57FA-9B55-444D-9340-5176CB0E9AAE}"/>
              </a:ext>
            </a:extLst>
          </p:cNvPr>
          <p:cNvSpPr>
            <a:spLocks noGrp="1"/>
          </p:cNvSpPr>
          <p:nvPr>
            <p:ph type="title"/>
          </p:nvPr>
        </p:nvSpPr>
        <p:spPr/>
        <p:txBody>
          <a:bodyPr/>
          <a:lstStyle/>
          <a:p>
            <a:r>
              <a:rPr lang="en-US" dirty="0"/>
              <a:t>Spin-Up Simulation</a:t>
            </a:r>
          </a:p>
        </p:txBody>
      </p:sp>
      <p:pic>
        <p:nvPicPr>
          <p:cNvPr id="5" name="Online Media 4" descr="movie">
            <a:hlinkClick r:id="" action="ppaction://media"/>
            <a:extLst>
              <a:ext uri="{FF2B5EF4-FFF2-40B4-BE49-F238E27FC236}">
                <a16:creationId xmlns:a16="http://schemas.microsoft.com/office/drawing/2014/main" id="{A5118B0E-9E7D-6F46-97FF-76DF42085D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1885950"/>
            <a:ext cx="6858000" cy="3429000"/>
          </a:xfrm>
          <a:prstGeom prst="rect">
            <a:avLst/>
          </a:prstGeom>
        </p:spPr>
      </p:pic>
    </p:spTree>
    <p:extLst>
      <p:ext uri="{BB962C8B-B14F-4D97-AF65-F5344CB8AC3E}">
        <p14:creationId xmlns:p14="http://schemas.microsoft.com/office/powerpoint/2010/main" val="42750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5F1A6-E46A-CF42-959D-92E1F071C075}"/>
              </a:ext>
            </a:extLst>
          </p:cNvPr>
          <p:cNvSpPr>
            <a:spLocks noGrp="1"/>
          </p:cNvSpPr>
          <p:nvPr>
            <p:ph type="title"/>
          </p:nvPr>
        </p:nvSpPr>
        <p:spPr/>
        <p:txBody>
          <a:bodyPr/>
          <a:lstStyle/>
          <a:p>
            <a:r>
              <a:rPr lang="en-US" dirty="0"/>
              <a:t>Gradual SLR 1 m / 100 years</a:t>
            </a:r>
          </a:p>
        </p:txBody>
      </p:sp>
      <p:pic>
        <p:nvPicPr>
          <p:cNvPr id="5" name="Online Media 4" descr="movie">
            <a:hlinkClick r:id="" action="ppaction://media"/>
            <a:extLst>
              <a:ext uri="{FF2B5EF4-FFF2-40B4-BE49-F238E27FC236}">
                <a16:creationId xmlns:a16="http://schemas.microsoft.com/office/drawing/2014/main" id="{0698464A-F12D-384C-9E60-A1DAD7CF59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1885950"/>
            <a:ext cx="6858000" cy="3429000"/>
          </a:xfrm>
          <a:prstGeom prst="rect">
            <a:avLst/>
          </a:prstGeom>
        </p:spPr>
      </p:pic>
    </p:spTree>
    <p:extLst>
      <p:ext uri="{BB962C8B-B14F-4D97-AF65-F5344CB8AC3E}">
        <p14:creationId xmlns:p14="http://schemas.microsoft.com/office/powerpoint/2010/main" val="60977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B31ECD-8323-BF4F-BFA7-180930FF3546}"/>
              </a:ext>
            </a:extLst>
          </p:cNvPr>
          <p:cNvSpPr>
            <a:spLocks noGrp="1"/>
          </p:cNvSpPr>
          <p:nvPr>
            <p:ph type="title"/>
          </p:nvPr>
        </p:nvSpPr>
        <p:spPr/>
        <p:txBody>
          <a:bodyPr/>
          <a:lstStyle/>
          <a:p>
            <a:r>
              <a:rPr lang="en-US" dirty="0"/>
              <a:t>Groundwater transport (GWT) Model</a:t>
            </a:r>
          </a:p>
        </p:txBody>
      </p:sp>
      <p:sp>
        <p:nvSpPr>
          <p:cNvPr id="6" name="Text Placeholder 5">
            <a:extLst>
              <a:ext uri="{FF2B5EF4-FFF2-40B4-BE49-F238E27FC236}">
                <a16:creationId xmlns:a16="http://schemas.microsoft.com/office/drawing/2014/main" id="{58F8CD3E-5CB1-C745-B155-251B2BEB039F}"/>
              </a:ext>
            </a:extLst>
          </p:cNvPr>
          <p:cNvSpPr>
            <a:spLocks noGrp="1"/>
          </p:cNvSpPr>
          <p:nvPr>
            <p:ph type="body" idx="1"/>
          </p:nvPr>
        </p:nvSpPr>
        <p:spPr/>
        <p:txBody>
          <a:bodyPr/>
          <a:lstStyle/>
          <a:p>
            <a:endParaRPr lang="en-US"/>
          </a:p>
        </p:txBody>
      </p:sp>
      <p:pic>
        <p:nvPicPr>
          <p:cNvPr id="4" name="Picture 2">
            <a:extLst>
              <a:ext uri="{FF2B5EF4-FFF2-40B4-BE49-F238E27FC236}">
                <a16:creationId xmlns:a16="http://schemas.microsoft.com/office/drawing/2014/main" id="{D94378A0-845B-057B-EDE3-F6D145F1F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1" y="1422584"/>
            <a:ext cx="3444009" cy="1830210"/>
          </a:xfrm>
          <a:prstGeom prst="rect">
            <a:avLst/>
          </a:prstGeom>
          <a:solidFill>
            <a:schemeClr val="bg2">
              <a:lumMod val="60000"/>
              <a:lumOff val="40000"/>
            </a:schemeClr>
          </a:solidFill>
        </p:spPr>
      </p:pic>
    </p:spTree>
    <p:extLst>
      <p:ext uri="{BB962C8B-B14F-4D97-AF65-F5344CB8AC3E}">
        <p14:creationId xmlns:p14="http://schemas.microsoft.com/office/powerpoint/2010/main" val="129645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9529-890F-734C-A259-C2982D49DD0C}"/>
              </a:ext>
            </a:extLst>
          </p:cNvPr>
          <p:cNvSpPr>
            <a:spLocks noGrp="1"/>
          </p:cNvSpPr>
          <p:nvPr>
            <p:ph type="title"/>
          </p:nvPr>
        </p:nvSpPr>
        <p:spPr/>
        <p:txBody>
          <a:bodyPr/>
          <a:lstStyle/>
          <a:p>
            <a:r>
              <a:rPr lang="en-US" dirty="0"/>
              <a:t>MODFLOW 6 Groundwater Transport Model</a:t>
            </a:r>
          </a:p>
        </p:txBody>
      </p:sp>
      <p:sp>
        <p:nvSpPr>
          <p:cNvPr id="3" name="Content Placeholder 2">
            <a:extLst>
              <a:ext uri="{FF2B5EF4-FFF2-40B4-BE49-F238E27FC236}">
                <a16:creationId xmlns:a16="http://schemas.microsoft.com/office/drawing/2014/main" id="{BAF7CCF6-B4F4-034D-903F-64ADEF4B0CBC}"/>
              </a:ext>
            </a:extLst>
          </p:cNvPr>
          <p:cNvSpPr>
            <a:spLocks noGrp="1"/>
          </p:cNvSpPr>
          <p:nvPr>
            <p:ph idx="1"/>
          </p:nvPr>
        </p:nvSpPr>
        <p:spPr>
          <a:xfrm>
            <a:off x="381000" y="1885950"/>
            <a:ext cx="8229600" cy="3371850"/>
          </a:xfrm>
        </p:spPr>
        <p:txBody>
          <a:bodyPr vert="horz" wrap="square" lIns="91440" tIns="44450" rIns="90488" bIns="44450" numCol="1" anchor="t" anchorCtr="0" compatLnSpc="1">
            <a:prstTxWarp prst="textNoShape">
              <a:avLst/>
            </a:prstTxWarp>
          </a:bodyPr>
          <a:lstStyle/>
          <a:p>
            <a:r>
              <a:rPr lang="en-US" sz="2000" dirty="0"/>
              <a:t>First released October 2020</a:t>
            </a:r>
          </a:p>
          <a:p>
            <a:r>
              <a:rPr lang="en-US" sz="2000" dirty="0"/>
              <a:t>New model type in MODFLOW 6</a:t>
            </a:r>
          </a:p>
          <a:p>
            <a:r>
              <a:rPr lang="en-US" sz="2000" dirty="0"/>
              <a:t>Developed in collaboration with </a:t>
            </a:r>
            <a:r>
              <a:rPr lang="en-US" sz="2000" dirty="0" err="1"/>
              <a:t>Sorab</a:t>
            </a:r>
            <a:r>
              <a:rPr lang="en-US" sz="2000" dirty="0"/>
              <a:t> Panday, GSI Environmental Inc.</a:t>
            </a:r>
          </a:p>
          <a:p>
            <a:r>
              <a:rPr lang="en-US" sz="2000" dirty="0"/>
              <a:t>Patterned after MT3D, USG-Transport, MODFLOW-GWT, SUTRA</a:t>
            </a:r>
          </a:p>
        </p:txBody>
      </p:sp>
      <p:pic>
        <p:nvPicPr>
          <p:cNvPr id="7" name="Picture 6">
            <a:extLst>
              <a:ext uri="{FF2B5EF4-FFF2-40B4-BE49-F238E27FC236}">
                <a16:creationId xmlns:a16="http://schemas.microsoft.com/office/drawing/2014/main" id="{802BB227-ED9C-0E42-BF33-2BEA32479D14}"/>
              </a:ext>
            </a:extLst>
          </p:cNvPr>
          <p:cNvPicPr>
            <a:picLocks noChangeAspect="1"/>
          </p:cNvPicPr>
          <p:nvPr/>
        </p:nvPicPr>
        <p:blipFill>
          <a:blip r:embed="rId3"/>
          <a:stretch>
            <a:fillRect/>
          </a:stretch>
        </p:blipFill>
        <p:spPr>
          <a:xfrm>
            <a:off x="1308100" y="4267200"/>
            <a:ext cx="6527800" cy="1130300"/>
          </a:xfrm>
          <a:prstGeom prst="rect">
            <a:avLst/>
          </a:prstGeom>
        </p:spPr>
      </p:pic>
      <p:pic>
        <p:nvPicPr>
          <p:cNvPr id="8" name="Picture 7">
            <a:extLst>
              <a:ext uri="{FF2B5EF4-FFF2-40B4-BE49-F238E27FC236}">
                <a16:creationId xmlns:a16="http://schemas.microsoft.com/office/drawing/2014/main" id="{CBB11CD8-A033-9248-94FD-6E82405A26C7}"/>
              </a:ext>
            </a:extLst>
          </p:cNvPr>
          <p:cNvPicPr>
            <a:picLocks noChangeAspect="1"/>
          </p:cNvPicPr>
          <p:nvPr/>
        </p:nvPicPr>
        <p:blipFill>
          <a:blip r:embed="rId4"/>
          <a:stretch>
            <a:fillRect/>
          </a:stretch>
        </p:blipFill>
        <p:spPr>
          <a:xfrm>
            <a:off x="8001000" y="2590800"/>
            <a:ext cx="985902" cy="434092"/>
          </a:xfrm>
          <a:prstGeom prst="rect">
            <a:avLst/>
          </a:prstGeom>
        </p:spPr>
      </p:pic>
    </p:spTree>
    <p:extLst>
      <p:ext uri="{BB962C8B-B14F-4D97-AF65-F5344CB8AC3E}">
        <p14:creationId xmlns:p14="http://schemas.microsoft.com/office/powerpoint/2010/main" val="2666993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9529-890F-734C-A259-C2982D49DD0C}"/>
              </a:ext>
            </a:extLst>
          </p:cNvPr>
          <p:cNvSpPr>
            <a:spLocks noGrp="1"/>
          </p:cNvSpPr>
          <p:nvPr>
            <p:ph type="title"/>
          </p:nvPr>
        </p:nvSpPr>
        <p:spPr/>
        <p:txBody>
          <a:bodyPr/>
          <a:lstStyle/>
          <a:p>
            <a:r>
              <a:rPr lang="en-US" dirty="0"/>
              <a:t>GWT Model Status</a:t>
            </a:r>
          </a:p>
        </p:txBody>
      </p:sp>
      <p:sp>
        <p:nvSpPr>
          <p:cNvPr id="3" name="Content Placeholder 2">
            <a:extLst>
              <a:ext uri="{FF2B5EF4-FFF2-40B4-BE49-F238E27FC236}">
                <a16:creationId xmlns:a16="http://schemas.microsoft.com/office/drawing/2014/main" id="{BAF7CCF6-B4F4-034D-903F-64ADEF4B0CBC}"/>
              </a:ext>
            </a:extLst>
          </p:cNvPr>
          <p:cNvSpPr>
            <a:spLocks noGrp="1"/>
          </p:cNvSpPr>
          <p:nvPr>
            <p:ph idx="1"/>
          </p:nvPr>
        </p:nvSpPr>
        <p:spPr>
          <a:xfrm>
            <a:off x="381000" y="1885950"/>
            <a:ext cx="4572000" cy="3371850"/>
          </a:xfrm>
        </p:spPr>
        <p:txBody>
          <a:bodyPr vert="horz" wrap="square" lIns="91440" tIns="44450" rIns="90488" bIns="44450" numCol="1" anchor="t" anchorCtr="0" compatLnSpc="1">
            <a:prstTxWarp prst="textNoShape">
              <a:avLst/>
            </a:prstTxWarp>
          </a:bodyPr>
          <a:lstStyle/>
          <a:p>
            <a:r>
              <a:rPr lang="en-US" sz="2000" dirty="0"/>
              <a:t>Available now in MODFLOW 6</a:t>
            </a:r>
          </a:p>
          <a:p>
            <a:r>
              <a:rPr lang="en-US" sz="2000" dirty="0"/>
              <a:t>Fully supported in </a:t>
            </a:r>
            <a:r>
              <a:rPr lang="en-US" sz="2000" dirty="0" err="1"/>
              <a:t>FloPy</a:t>
            </a:r>
            <a:endParaRPr lang="en-US" sz="2000" dirty="0"/>
          </a:p>
          <a:p>
            <a:r>
              <a:rPr lang="en-US" sz="2000" dirty="0"/>
              <a:t>Theory report published</a:t>
            </a:r>
          </a:p>
          <a:p>
            <a:r>
              <a:rPr lang="en-US" sz="1900" dirty="0"/>
              <a:t>Represents a single species, BUT, can have any number of GWT Models</a:t>
            </a:r>
          </a:p>
          <a:p>
            <a:r>
              <a:rPr lang="en-US" sz="1900" dirty="0"/>
              <a:t>Transport across grids (new in 6.3.0)</a:t>
            </a:r>
          </a:p>
        </p:txBody>
      </p:sp>
      <p:pic>
        <p:nvPicPr>
          <p:cNvPr id="5" name="Picture 4">
            <a:extLst>
              <a:ext uri="{FF2B5EF4-FFF2-40B4-BE49-F238E27FC236}">
                <a16:creationId xmlns:a16="http://schemas.microsoft.com/office/drawing/2014/main" id="{8399794C-0355-9E4A-9CAA-64D66B524206}"/>
              </a:ext>
            </a:extLst>
          </p:cNvPr>
          <p:cNvPicPr>
            <a:picLocks noChangeAspect="1"/>
          </p:cNvPicPr>
          <p:nvPr/>
        </p:nvPicPr>
        <p:blipFill>
          <a:blip r:embed="rId3"/>
          <a:stretch>
            <a:fillRect/>
          </a:stretch>
        </p:blipFill>
        <p:spPr>
          <a:xfrm>
            <a:off x="5410200" y="1524001"/>
            <a:ext cx="2986432" cy="3864387"/>
          </a:xfrm>
          <a:prstGeom prst="rect">
            <a:avLst/>
          </a:prstGeom>
        </p:spPr>
      </p:pic>
    </p:spTree>
    <p:extLst>
      <p:ext uri="{BB962C8B-B14F-4D97-AF65-F5344CB8AC3E}">
        <p14:creationId xmlns:p14="http://schemas.microsoft.com/office/powerpoint/2010/main" val="264290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8C758D-02E5-554C-8A38-835C0C0E1066}"/>
              </a:ext>
            </a:extLst>
          </p:cNvPr>
          <p:cNvSpPr/>
          <p:nvPr/>
        </p:nvSpPr>
        <p:spPr>
          <a:xfrm>
            <a:off x="3810001" y="2536552"/>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Mobile Storage and Transfer (MST)</a:t>
            </a:r>
          </a:p>
        </p:txBody>
      </p:sp>
      <p:sp>
        <p:nvSpPr>
          <p:cNvPr id="9" name="Rectangle 8">
            <a:extLst>
              <a:ext uri="{FF2B5EF4-FFF2-40B4-BE49-F238E27FC236}">
                <a16:creationId xmlns:a16="http://schemas.microsoft.com/office/drawing/2014/main" id="{1704AEF9-E124-0D43-BE20-76FB15587781}"/>
              </a:ext>
            </a:extLst>
          </p:cNvPr>
          <p:cNvSpPr/>
          <p:nvPr/>
        </p:nvSpPr>
        <p:spPr>
          <a:xfrm>
            <a:off x="1676400" y="254510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Advection (ADV)</a:t>
            </a:r>
          </a:p>
        </p:txBody>
      </p:sp>
      <p:sp>
        <p:nvSpPr>
          <p:cNvPr id="10" name="Rectangle 9">
            <a:extLst>
              <a:ext uri="{FF2B5EF4-FFF2-40B4-BE49-F238E27FC236}">
                <a16:creationId xmlns:a16="http://schemas.microsoft.com/office/drawing/2014/main" id="{81A1FD55-F127-8E41-BFDE-B5FC2811EBCA}"/>
              </a:ext>
            </a:extLst>
          </p:cNvPr>
          <p:cNvSpPr/>
          <p:nvPr/>
        </p:nvSpPr>
        <p:spPr>
          <a:xfrm>
            <a:off x="1676400"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Dispersion (DSP)</a:t>
            </a:r>
          </a:p>
        </p:txBody>
      </p:sp>
      <p:sp>
        <p:nvSpPr>
          <p:cNvPr id="11" name="Rectangle 10">
            <a:extLst>
              <a:ext uri="{FF2B5EF4-FFF2-40B4-BE49-F238E27FC236}">
                <a16:creationId xmlns:a16="http://schemas.microsoft.com/office/drawing/2014/main" id="{97C3ABC8-2D6E-3A4E-81C2-B37B2140FFBA}"/>
              </a:ext>
            </a:extLst>
          </p:cNvPr>
          <p:cNvSpPr/>
          <p:nvPr/>
        </p:nvSpPr>
        <p:spPr>
          <a:xfrm>
            <a:off x="2780674" y="2533983"/>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Source and Sink Mixing (SSM)</a:t>
            </a:r>
          </a:p>
        </p:txBody>
      </p:sp>
      <p:sp>
        <p:nvSpPr>
          <p:cNvPr id="12" name="Rectangle 11">
            <a:extLst>
              <a:ext uri="{FF2B5EF4-FFF2-40B4-BE49-F238E27FC236}">
                <a16:creationId xmlns:a16="http://schemas.microsoft.com/office/drawing/2014/main" id="{3AED8A38-131F-EF40-A87E-6EF2F20E198A}"/>
              </a:ext>
            </a:extLst>
          </p:cNvPr>
          <p:cNvSpPr/>
          <p:nvPr/>
        </p:nvSpPr>
        <p:spPr>
          <a:xfrm>
            <a:off x="570875" y="408946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Observations (OBS)</a:t>
            </a:r>
          </a:p>
        </p:txBody>
      </p:sp>
      <p:sp>
        <p:nvSpPr>
          <p:cNvPr id="13" name="Rectangle 12">
            <a:extLst>
              <a:ext uri="{FF2B5EF4-FFF2-40B4-BE49-F238E27FC236}">
                <a16:creationId xmlns:a16="http://schemas.microsoft.com/office/drawing/2014/main" id="{35031035-D874-4745-BD63-D76482CC76BE}"/>
              </a:ext>
            </a:extLst>
          </p:cNvPr>
          <p:cNvSpPr/>
          <p:nvPr/>
        </p:nvSpPr>
        <p:spPr>
          <a:xfrm>
            <a:off x="2780673"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Constant Concentration (CNC)</a:t>
            </a:r>
          </a:p>
        </p:txBody>
      </p:sp>
      <p:sp>
        <p:nvSpPr>
          <p:cNvPr id="14" name="Rectangle 13">
            <a:extLst>
              <a:ext uri="{FF2B5EF4-FFF2-40B4-BE49-F238E27FC236}">
                <a16:creationId xmlns:a16="http://schemas.microsoft.com/office/drawing/2014/main" id="{B5C7A556-E252-CD4F-9655-4CE9B37E2C51}"/>
              </a:ext>
            </a:extLst>
          </p:cNvPr>
          <p:cNvSpPr/>
          <p:nvPr/>
        </p:nvSpPr>
        <p:spPr>
          <a:xfrm>
            <a:off x="570875"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Output Control (OC)</a:t>
            </a:r>
          </a:p>
        </p:txBody>
      </p:sp>
      <p:sp>
        <p:nvSpPr>
          <p:cNvPr id="15" name="Rectangle 14">
            <a:extLst>
              <a:ext uri="{FF2B5EF4-FFF2-40B4-BE49-F238E27FC236}">
                <a16:creationId xmlns:a16="http://schemas.microsoft.com/office/drawing/2014/main" id="{A52B46C2-B931-2A46-AD9F-A8A1E171C7C8}"/>
              </a:ext>
            </a:extLst>
          </p:cNvPr>
          <p:cNvSpPr/>
          <p:nvPr/>
        </p:nvSpPr>
        <p:spPr>
          <a:xfrm>
            <a:off x="570875" y="2548251"/>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Discretization (DIS, DISV, DISU)</a:t>
            </a:r>
          </a:p>
        </p:txBody>
      </p:sp>
      <p:sp>
        <p:nvSpPr>
          <p:cNvPr id="16" name="Rectangle 15">
            <a:extLst>
              <a:ext uri="{FF2B5EF4-FFF2-40B4-BE49-F238E27FC236}">
                <a16:creationId xmlns:a16="http://schemas.microsoft.com/office/drawing/2014/main" id="{AB91D699-2108-F144-8463-54854A21BEE4}"/>
              </a:ext>
            </a:extLst>
          </p:cNvPr>
          <p:cNvSpPr/>
          <p:nvPr/>
        </p:nvSpPr>
        <p:spPr>
          <a:xfrm>
            <a:off x="570874"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Initial Conditions (IC)</a:t>
            </a:r>
          </a:p>
        </p:txBody>
      </p:sp>
      <p:sp>
        <p:nvSpPr>
          <p:cNvPr id="17" name="Rectangle 16">
            <a:extLst>
              <a:ext uri="{FF2B5EF4-FFF2-40B4-BE49-F238E27FC236}">
                <a16:creationId xmlns:a16="http://schemas.microsoft.com/office/drawing/2014/main" id="{46942D99-E114-404B-8CB2-77C3313D8EC0}"/>
              </a:ext>
            </a:extLst>
          </p:cNvPr>
          <p:cNvSpPr/>
          <p:nvPr/>
        </p:nvSpPr>
        <p:spPr>
          <a:xfrm>
            <a:off x="5888555" y="2529548"/>
            <a:ext cx="851986" cy="459081"/>
          </a:xfrm>
          <a:prstGeom prst="rect">
            <a:avLst/>
          </a:prstGeom>
          <a:noFill/>
          <a:ln>
            <a:solidFill>
              <a:srgbClr val="456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Immobile Storage and Transfer (IST)</a:t>
            </a:r>
          </a:p>
        </p:txBody>
      </p:sp>
      <p:sp>
        <p:nvSpPr>
          <p:cNvPr id="18" name="Rectangle 17">
            <a:extLst>
              <a:ext uri="{FF2B5EF4-FFF2-40B4-BE49-F238E27FC236}">
                <a16:creationId xmlns:a16="http://schemas.microsoft.com/office/drawing/2014/main" id="{8206F80D-3203-F543-B8DB-1AFA465D0618}"/>
              </a:ext>
            </a:extLst>
          </p:cNvPr>
          <p:cNvSpPr/>
          <p:nvPr/>
        </p:nvSpPr>
        <p:spPr>
          <a:xfrm>
            <a:off x="570873" y="4592168"/>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Flow Model Interface (FMI)</a:t>
            </a:r>
          </a:p>
        </p:txBody>
      </p:sp>
      <p:sp>
        <p:nvSpPr>
          <p:cNvPr id="19" name="Rectangle 18">
            <a:extLst>
              <a:ext uri="{FF2B5EF4-FFF2-40B4-BE49-F238E27FC236}">
                <a16:creationId xmlns:a16="http://schemas.microsoft.com/office/drawing/2014/main" id="{F7413ABA-E482-224D-9EC2-85B92DCB022F}"/>
              </a:ext>
            </a:extLst>
          </p:cNvPr>
          <p:cNvSpPr/>
          <p:nvPr/>
        </p:nvSpPr>
        <p:spPr>
          <a:xfrm>
            <a:off x="2780673" y="3054066"/>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Mass Source Loading (SRC)</a:t>
            </a:r>
          </a:p>
        </p:txBody>
      </p:sp>
      <p:sp>
        <p:nvSpPr>
          <p:cNvPr id="20" name="Rectangle 19">
            <a:extLst>
              <a:ext uri="{FF2B5EF4-FFF2-40B4-BE49-F238E27FC236}">
                <a16:creationId xmlns:a16="http://schemas.microsoft.com/office/drawing/2014/main" id="{6FEFDCC2-2FD5-6949-9A44-31E63BB1FE61}"/>
              </a:ext>
            </a:extLst>
          </p:cNvPr>
          <p:cNvSpPr/>
          <p:nvPr/>
        </p:nvSpPr>
        <p:spPr>
          <a:xfrm>
            <a:off x="3352801" y="1828800"/>
            <a:ext cx="774533" cy="417346"/>
          </a:xfrm>
          <a:prstGeom prst="rect">
            <a:avLst/>
          </a:prstGeom>
          <a:noFill/>
          <a:ln>
            <a:solidFill>
              <a:srgbClr val="FFF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Mobile Domain</a:t>
            </a:r>
          </a:p>
        </p:txBody>
      </p:sp>
      <p:sp>
        <p:nvSpPr>
          <p:cNvPr id="21" name="Rectangle 20">
            <a:extLst>
              <a:ext uri="{FF2B5EF4-FFF2-40B4-BE49-F238E27FC236}">
                <a16:creationId xmlns:a16="http://schemas.microsoft.com/office/drawing/2014/main" id="{F66696A3-4637-C244-968C-1E640EFB06C1}"/>
              </a:ext>
            </a:extLst>
          </p:cNvPr>
          <p:cNvSpPr/>
          <p:nvPr/>
        </p:nvSpPr>
        <p:spPr>
          <a:xfrm>
            <a:off x="6844214" y="2529547"/>
            <a:ext cx="851986" cy="459081"/>
          </a:xfrm>
          <a:prstGeom prst="rect">
            <a:avLst/>
          </a:prstGeom>
          <a:noFill/>
          <a:ln>
            <a:solidFill>
              <a:srgbClr val="456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Immobile Storage and Transfer (IST)</a:t>
            </a:r>
          </a:p>
        </p:txBody>
      </p:sp>
      <p:sp>
        <p:nvSpPr>
          <p:cNvPr id="22" name="Rectangle 21">
            <a:extLst>
              <a:ext uri="{FF2B5EF4-FFF2-40B4-BE49-F238E27FC236}">
                <a16:creationId xmlns:a16="http://schemas.microsoft.com/office/drawing/2014/main" id="{271F84FE-36BE-C846-B0D2-F847D00DC2AF}"/>
              </a:ext>
            </a:extLst>
          </p:cNvPr>
          <p:cNvSpPr/>
          <p:nvPr/>
        </p:nvSpPr>
        <p:spPr>
          <a:xfrm>
            <a:off x="7806378" y="2520050"/>
            <a:ext cx="851986" cy="459081"/>
          </a:xfrm>
          <a:prstGeom prst="rect">
            <a:avLst/>
          </a:prstGeom>
          <a:noFill/>
          <a:ln>
            <a:solidFill>
              <a:srgbClr val="456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Immobile Storage and Transfer (IST)</a:t>
            </a:r>
          </a:p>
        </p:txBody>
      </p:sp>
      <p:sp>
        <p:nvSpPr>
          <p:cNvPr id="24" name="Rectangle 23">
            <a:extLst>
              <a:ext uri="{FF2B5EF4-FFF2-40B4-BE49-F238E27FC236}">
                <a16:creationId xmlns:a16="http://schemas.microsoft.com/office/drawing/2014/main" id="{73FAD7C1-8818-2843-8101-5682460F9424}"/>
              </a:ext>
            </a:extLst>
          </p:cNvPr>
          <p:cNvSpPr/>
          <p:nvPr/>
        </p:nvSpPr>
        <p:spPr>
          <a:xfrm>
            <a:off x="6858001" y="1828800"/>
            <a:ext cx="774533" cy="417346"/>
          </a:xfrm>
          <a:prstGeom prst="rect">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Immobile Domain</a:t>
            </a:r>
          </a:p>
        </p:txBody>
      </p:sp>
      <p:sp>
        <p:nvSpPr>
          <p:cNvPr id="25" name="Rectangle 24">
            <a:extLst>
              <a:ext uri="{FF2B5EF4-FFF2-40B4-BE49-F238E27FC236}">
                <a16:creationId xmlns:a16="http://schemas.microsoft.com/office/drawing/2014/main" id="{672601EE-EDB8-4A46-AA38-A8AEA1D529DC}"/>
              </a:ext>
            </a:extLst>
          </p:cNvPr>
          <p:cNvSpPr/>
          <p:nvPr/>
        </p:nvSpPr>
        <p:spPr>
          <a:xfrm>
            <a:off x="4114800" y="1066800"/>
            <a:ext cx="851986" cy="417346"/>
          </a:xfrm>
          <a:prstGeom prst="rect">
            <a:avLst/>
          </a:prstGeom>
          <a:noFill/>
          <a:ln>
            <a:solidFill>
              <a:srgbClr val="FFF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Groundwater Transport (GWT) Model</a:t>
            </a:r>
          </a:p>
        </p:txBody>
      </p:sp>
      <p:cxnSp>
        <p:nvCxnSpPr>
          <p:cNvPr id="27" name="Elbow Connector 26">
            <a:extLst>
              <a:ext uri="{FF2B5EF4-FFF2-40B4-BE49-F238E27FC236}">
                <a16:creationId xmlns:a16="http://schemas.microsoft.com/office/drawing/2014/main" id="{79AA382F-16D6-7045-A19B-5FA98722835C}"/>
              </a:ext>
            </a:extLst>
          </p:cNvPr>
          <p:cNvCxnSpPr>
            <a:stCxn id="25" idx="2"/>
            <a:endCxn id="20" idx="0"/>
          </p:cNvCxnSpPr>
          <p:nvPr/>
        </p:nvCxnSpPr>
        <p:spPr>
          <a:xfrm rot="5400000">
            <a:off x="3968103" y="1256110"/>
            <a:ext cx="344654" cy="800726"/>
          </a:xfrm>
          <a:prstGeom prst="bentConnector3">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A8C5BFC9-B706-F340-90C6-77033CBB9EB7}"/>
              </a:ext>
            </a:extLst>
          </p:cNvPr>
          <p:cNvCxnSpPr>
            <a:cxnSpLocks/>
            <a:stCxn id="25" idx="2"/>
            <a:endCxn id="24" idx="0"/>
          </p:cNvCxnSpPr>
          <p:nvPr/>
        </p:nvCxnSpPr>
        <p:spPr>
          <a:xfrm rot="16200000" flipH="1">
            <a:off x="5720703" y="304236"/>
            <a:ext cx="344654" cy="2704474"/>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628EEBF6-F361-F945-99FF-771A2E5FF9C6}"/>
              </a:ext>
            </a:extLst>
          </p:cNvPr>
          <p:cNvCxnSpPr>
            <a:cxnSpLocks/>
            <a:stCxn id="25" idx="2"/>
            <a:endCxn id="15" idx="0"/>
          </p:cNvCxnSpPr>
          <p:nvPr/>
        </p:nvCxnSpPr>
        <p:spPr>
          <a:xfrm rot="5400000">
            <a:off x="2236780" y="244237"/>
            <a:ext cx="1064105" cy="3543925"/>
          </a:xfrm>
          <a:prstGeom prst="bentConnector3">
            <a:avLst>
              <a:gd name="adj1" fmla="val 16191"/>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C214DBC-AEAF-C545-90D8-6969F3FB61FE}"/>
              </a:ext>
            </a:extLst>
          </p:cNvPr>
          <p:cNvCxnSpPr>
            <a:cxnSpLocks/>
            <a:stCxn id="20" idx="2"/>
            <a:endCxn id="9" idx="0"/>
          </p:cNvCxnSpPr>
          <p:nvPr/>
        </p:nvCxnSpPr>
        <p:spPr>
          <a:xfrm rot="5400000">
            <a:off x="2771752" y="1576787"/>
            <a:ext cx="298956" cy="1637674"/>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2862267-9598-1242-A9D6-5F85467F153C}"/>
              </a:ext>
            </a:extLst>
          </p:cNvPr>
          <p:cNvCxnSpPr>
            <a:cxnSpLocks/>
            <a:stCxn id="20" idx="2"/>
            <a:endCxn id="11" idx="0"/>
          </p:cNvCxnSpPr>
          <p:nvPr/>
        </p:nvCxnSpPr>
        <p:spPr>
          <a:xfrm rot="5400000">
            <a:off x="3329450" y="2123364"/>
            <a:ext cx="287837" cy="533400"/>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1E0BCD9-C866-444B-A495-4CE68C170A65}"/>
              </a:ext>
            </a:extLst>
          </p:cNvPr>
          <p:cNvCxnSpPr>
            <a:cxnSpLocks/>
            <a:stCxn id="20" idx="2"/>
            <a:endCxn id="4" idx="0"/>
          </p:cNvCxnSpPr>
          <p:nvPr/>
        </p:nvCxnSpPr>
        <p:spPr>
          <a:xfrm rot="16200000" flipH="1">
            <a:off x="3864127" y="2122086"/>
            <a:ext cx="290406" cy="538526"/>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D64B56EF-3E2A-6D41-8D9C-7765F46CFF6E}"/>
              </a:ext>
            </a:extLst>
          </p:cNvPr>
          <p:cNvCxnSpPr>
            <a:cxnSpLocks/>
            <a:stCxn id="24" idx="2"/>
            <a:endCxn id="17" idx="0"/>
          </p:cNvCxnSpPr>
          <p:nvPr/>
        </p:nvCxnSpPr>
        <p:spPr>
          <a:xfrm rot="5400000">
            <a:off x="6638209" y="1922488"/>
            <a:ext cx="283401" cy="930719"/>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577E331C-3A4E-6F4F-9DEE-FDF19C4B3E56}"/>
              </a:ext>
            </a:extLst>
          </p:cNvPr>
          <p:cNvCxnSpPr>
            <a:cxnSpLocks/>
            <a:stCxn id="24" idx="2"/>
            <a:endCxn id="21" idx="0"/>
          </p:cNvCxnSpPr>
          <p:nvPr/>
        </p:nvCxnSpPr>
        <p:spPr>
          <a:xfrm rot="16200000" flipH="1">
            <a:off x="7116037" y="2375376"/>
            <a:ext cx="283400" cy="24940"/>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77646247-F44E-5440-AA09-9CB04C88CFB3}"/>
              </a:ext>
            </a:extLst>
          </p:cNvPr>
          <p:cNvCxnSpPr>
            <a:cxnSpLocks/>
            <a:stCxn id="24" idx="2"/>
            <a:endCxn id="22" idx="0"/>
          </p:cNvCxnSpPr>
          <p:nvPr/>
        </p:nvCxnSpPr>
        <p:spPr>
          <a:xfrm rot="16200000" flipH="1">
            <a:off x="7601869" y="1889545"/>
            <a:ext cx="273903" cy="987104"/>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0F9636-28F4-C64C-90A4-3E9842C464C6}"/>
              </a:ext>
            </a:extLst>
          </p:cNvPr>
          <p:cNvSpPr txBox="1"/>
          <p:nvPr/>
        </p:nvSpPr>
        <p:spPr>
          <a:xfrm>
            <a:off x="609601" y="5177135"/>
            <a:ext cx="733821" cy="21544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Data Input</a:t>
            </a:r>
          </a:p>
        </p:txBody>
      </p:sp>
      <p:sp>
        <p:nvSpPr>
          <p:cNvPr id="53" name="TextBox 52">
            <a:extLst>
              <a:ext uri="{FF2B5EF4-FFF2-40B4-BE49-F238E27FC236}">
                <a16:creationId xmlns:a16="http://schemas.microsoft.com/office/drawing/2014/main" id="{8C486E54-7044-0743-8C23-970D8A6BB666}"/>
              </a:ext>
            </a:extLst>
          </p:cNvPr>
          <p:cNvSpPr txBox="1"/>
          <p:nvPr/>
        </p:nvSpPr>
        <p:spPr>
          <a:xfrm>
            <a:off x="1752601"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Grid</a:t>
            </a:r>
          </a:p>
        </p:txBody>
      </p:sp>
      <p:sp>
        <p:nvSpPr>
          <p:cNvPr id="54" name="TextBox 53">
            <a:extLst>
              <a:ext uri="{FF2B5EF4-FFF2-40B4-BE49-F238E27FC236}">
                <a16:creationId xmlns:a16="http://schemas.microsoft.com/office/drawing/2014/main" id="{3C3C149E-4112-B24A-9AE8-780B173A0DBA}"/>
              </a:ext>
            </a:extLst>
          </p:cNvPr>
          <p:cNvSpPr txBox="1"/>
          <p:nvPr/>
        </p:nvSpPr>
        <p:spPr>
          <a:xfrm>
            <a:off x="2895601"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External</a:t>
            </a:r>
          </a:p>
        </p:txBody>
      </p:sp>
      <p:sp>
        <p:nvSpPr>
          <p:cNvPr id="55" name="TextBox 54">
            <a:extLst>
              <a:ext uri="{FF2B5EF4-FFF2-40B4-BE49-F238E27FC236}">
                <a16:creationId xmlns:a16="http://schemas.microsoft.com/office/drawing/2014/main" id="{0E42015B-D03D-914E-AC8A-01FC3224AAA0}"/>
              </a:ext>
            </a:extLst>
          </p:cNvPr>
          <p:cNvSpPr txBox="1"/>
          <p:nvPr/>
        </p:nvSpPr>
        <p:spPr>
          <a:xfrm>
            <a:off x="3834413"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Internal</a:t>
            </a:r>
          </a:p>
        </p:txBody>
      </p:sp>
      <p:sp>
        <p:nvSpPr>
          <p:cNvPr id="74" name="TextBox 73">
            <a:extLst>
              <a:ext uri="{FF2B5EF4-FFF2-40B4-BE49-F238E27FC236}">
                <a16:creationId xmlns:a16="http://schemas.microsoft.com/office/drawing/2014/main" id="{E5203180-07C2-E14C-B655-C0F55AE67D28}"/>
              </a:ext>
            </a:extLst>
          </p:cNvPr>
          <p:cNvSpPr txBox="1"/>
          <p:nvPr/>
        </p:nvSpPr>
        <p:spPr>
          <a:xfrm>
            <a:off x="6019801"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Internal</a:t>
            </a:r>
          </a:p>
        </p:txBody>
      </p:sp>
      <p:sp>
        <p:nvSpPr>
          <p:cNvPr id="35" name="TextBox 34">
            <a:extLst>
              <a:ext uri="{FF2B5EF4-FFF2-40B4-BE49-F238E27FC236}">
                <a16:creationId xmlns:a16="http://schemas.microsoft.com/office/drawing/2014/main" id="{83BC6DAC-3F14-4640-B23B-EDA2F2698FBF}"/>
              </a:ext>
            </a:extLst>
          </p:cNvPr>
          <p:cNvSpPr txBox="1"/>
          <p:nvPr/>
        </p:nvSpPr>
        <p:spPr>
          <a:xfrm>
            <a:off x="6983041"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Internal</a:t>
            </a:r>
          </a:p>
        </p:txBody>
      </p:sp>
      <p:sp>
        <p:nvSpPr>
          <p:cNvPr id="36" name="TextBox 35">
            <a:extLst>
              <a:ext uri="{FF2B5EF4-FFF2-40B4-BE49-F238E27FC236}">
                <a16:creationId xmlns:a16="http://schemas.microsoft.com/office/drawing/2014/main" id="{016CC7A6-48B1-1B4D-9C56-6766B3D37A5B}"/>
              </a:ext>
            </a:extLst>
          </p:cNvPr>
          <p:cNvSpPr txBox="1"/>
          <p:nvPr/>
        </p:nvSpPr>
        <p:spPr>
          <a:xfrm>
            <a:off x="7800580"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Internal</a:t>
            </a:r>
          </a:p>
        </p:txBody>
      </p:sp>
      <p:sp>
        <p:nvSpPr>
          <p:cNvPr id="47" name="Rectangle 46">
            <a:extLst>
              <a:ext uri="{FF2B5EF4-FFF2-40B4-BE49-F238E27FC236}">
                <a16:creationId xmlns:a16="http://schemas.microsoft.com/office/drawing/2014/main" id="{26AF7D52-BC32-3647-B8B4-6A1130F27A54}"/>
              </a:ext>
            </a:extLst>
          </p:cNvPr>
          <p:cNvSpPr/>
          <p:nvPr/>
        </p:nvSpPr>
        <p:spPr>
          <a:xfrm>
            <a:off x="4820416" y="2540917"/>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Streamflow Transport (SFT)</a:t>
            </a:r>
          </a:p>
        </p:txBody>
      </p:sp>
      <p:sp>
        <p:nvSpPr>
          <p:cNvPr id="48" name="Rectangle 47">
            <a:extLst>
              <a:ext uri="{FF2B5EF4-FFF2-40B4-BE49-F238E27FC236}">
                <a16:creationId xmlns:a16="http://schemas.microsoft.com/office/drawing/2014/main" id="{9CFC48EC-32FA-394E-90BD-6CCB164A55B3}"/>
              </a:ext>
            </a:extLst>
          </p:cNvPr>
          <p:cNvSpPr/>
          <p:nvPr/>
        </p:nvSpPr>
        <p:spPr>
          <a:xfrm>
            <a:off x="4821341" y="3538422"/>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Multi-Aquifer Well Transport (MWT)</a:t>
            </a:r>
          </a:p>
        </p:txBody>
      </p:sp>
      <p:sp>
        <p:nvSpPr>
          <p:cNvPr id="50" name="Rectangle 49">
            <a:extLst>
              <a:ext uri="{FF2B5EF4-FFF2-40B4-BE49-F238E27FC236}">
                <a16:creationId xmlns:a16="http://schemas.microsoft.com/office/drawing/2014/main" id="{694F3B6B-C6D2-8749-9C44-9D8E14DF30DE}"/>
              </a:ext>
            </a:extLst>
          </p:cNvPr>
          <p:cNvSpPr/>
          <p:nvPr/>
        </p:nvSpPr>
        <p:spPr>
          <a:xfrm>
            <a:off x="4821341" y="3028237"/>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Lake Transport (LKT)</a:t>
            </a:r>
          </a:p>
        </p:txBody>
      </p:sp>
      <p:sp>
        <p:nvSpPr>
          <p:cNvPr id="51" name="TextBox 50">
            <a:extLst>
              <a:ext uri="{FF2B5EF4-FFF2-40B4-BE49-F238E27FC236}">
                <a16:creationId xmlns:a16="http://schemas.microsoft.com/office/drawing/2014/main" id="{A9F8BC24-3256-6A40-B358-45F7158DD6C2}"/>
              </a:ext>
            </a:extLst>
          </p:cNvPr>
          <p:cNvSpPr txBox="1"/>
          <p:nvPr/>
        </p:nvSpPr>
        <p:spPr>
          <a:xfrm>
            <a:off x="4904980" y="5177136"/>
            <a:ext cx="733821" cy="461665"/>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Transport/</a:t>
            </a:r>
          </a:p>
          <a:p>
            <a:pPr algn="ctr"/>
            <a:r>
              <a:rPr lang="en-US" sz="800" b="1" dirty="0">
                <a:solidFill>
                  <a:srgbClr val="FFFC00"/>
                </a:solidFill>
                <a:latin typeface="Arial" panose="020B0604020202020204" pitchFamily="34" charset="0"/>
                <a:cs typeface="Arial" panose="020B0604020202020204" pitchFamily="34" charset="0"/>
              </a:rPr>
              <a:t>Advanced Package</a:t>
            </a:r>
          </a:p>
        </p:txBody>
      </p:sp>
      <p:sp>
        <p:nvSpPr>
          <p:cNvPr id="56" name="Rectangle 55">
            <a:extLst>
              <a:ext uri="{FF2B5EF4-FFF2-40B4-BE49-F238E27FC236}">
                <a16:creationId xmlns:a16="http://schemas.microsoft.com/office/drawing/2014/main" id="{3578ABF0-2DDA-EA48-9C81-5D81F30B6800}"/>
              </a:ext>
            </a:extLst>
          </p:cNvPr>
          <p:cNvSpPr/>
          <p:nvPr/>
        </p:nvSpPr>
        <p:spPr>
          <a:xfrm>
            <a:off x="4825011" y="4031032"/>
            <a:ext cx="932371"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Unsaturated Zone Transport (UZT)</a:t>
            </a:r>
          </a:p>
        </p:txBody>
      </p:sp>
      <p:sp>
        <p:nvSpPr>
          <p:cNvPr id="57" name="Rectangle 56">
            <a:extLst>
              <a:ext uri="{FF2B5EF4-FFF2-40B4-BE49-F238E27FC236}">
                <a16:creationId xmlns:a16="http://schemas.microsoft.com/office/drawing/2014/main" id="{AFDF3FE6-8DDC-3C48-B1DE-5B025DF50F2C}"/>
              </a:ext>
            </a:extLst>
          </p:cNvPr>
          <p:cNvSpPr/>
          <p:nvPr/>
        </p:nvSpPr>
        <p:spPr>
          <a:xfrm>
            <a:off x="4821340" y="4523641"/>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Mover Transport</a:t>
            </a:r>
          </a:p>
          <a:p>
            <a:pPr algn="ctr"/>
            <a:r>
              <a:rPr lang="en-US" sz="800" dirty="0">
                <a:solidFill>
                  <a:srgbClr val="FFFC00"/>
                </a:solidFill>
                <a:latin typeface="Arial" panose="020B0604020202020204" pitchFamily="34" charset="0"/>
                <a:cs typeface="Arial" panose="020B0604020202020204" pitchFamily="34" charset="0"/>
              </a:rPr>
              <a:t>(MVT)</a:t>
            </a:r>
          </a:p>
        </p:txBody>
      </p:sp>
      <p:cxnSp>
        <p:nvCxnSpPr>
          <p:cNvPr id="58" name="Elbow Connector 57">
            <a:extLst>
              <a:ext uri="{FF2B5EF4-FFF2-40B4-BE49-F238E27FC236}">
                <a16:creationId xmlns:a16="http://schemas.microsoft.com/office/drawing/2014/main" id="{579C3E83-120E-7541-BCF4-DCBE88662A6A}"/>
              </a:ext>
            </a:extLst>
          </p:cNvPr>
          <p:cNvCxnSpPr>
            <a:cxnSpLocks/>
            <a:stCxn id="20" idx="2"/>
            <a:endCxn id="47" idx="0"/>
          </p:cNvCxnSpPr>
          <p:nvPr/>
        </p:nvCxnSpPr>
        <p:spPr>
          <a:xfrm rot="16200000" flipH="1">
            <a:off x="4367153" y="1619061"/>
            <a:ext cx="294771" cy="1548941"/>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685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B581-D4F4-6340-B2A3-3576F3E668E4}"/>
              </a:ext>
            </a:extLst>
          </p:cNvPr>
          <p:cNvSpPr>
            <a:spLocks noGrp="1"/>
          </p:cNvSpPr>
          <p:nvPr>
            <p:ph type="title"/>
          </p:nvPr>
        </p:nvSpPr>
        <p:spPr>
          <a:xfrm>
            <a:off x="152400" y="152400"/>
            <a:ext cx="8763000" cy="1143000"/>
          </a:xfrm>
        </p:spPr>
        <p:txBody>
          <a:bodyPr/>
          <a:lstStyle/>
          <a:p>
            <a:r>
              <a:rPr lang="en-US" dirty="0"/>
              <a:t>MODFLOW 6 GWF and GWT Approach </a:t>
            </a:r>
            <a:br>
              <a:rPr lang="en-US" dirty="0"/>
            </a:br>
            <a:r>
              <a:rPr lang="en-US" dirty="0"/>
              <a:t>(Option 1: Separate Simulations)</a:t>
            </a:r>
          </a:p>
        </p:txBody>
      </p:sp>
      <p:sp>
        <p:nvSpPr>
          <p:cNvPr id="4" name="Rectangle 3">
            <a:extLst>
              <a:ext uri="{FF2B5EF4-FFF2-40B4-BE49-F238E27FC236}">
                <a16:creationId xmlns:a16="http://schemas.microsoft.com/office/drawing/2014/main" id="{0E6451A9-2586-8C46-99C1-090390AC9360}"/>
              </a:ext>
            </a:extLst>
          </p:cNvPr>
          <p:cNvSpPr/>
          <p:nvPr/>
        </p:nvSpPr>
        <p:spPr bwMode="auto">
          <a:xfrm>
            <a:off x="1524000" y="2514600"/>
            <a:ext cx="2133600" cy="669296"/>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MODFLOW 6 GWF</a:t>
            </a:r>
          </a:p>
        </p:txBody>
      </p:sp>
      <p:sp>
        <p:nvSpPr>
          <p:cNvPr id="8" name="Rectangle 7">
            <a:extLst>
              <a:ext uri="{FF2B5EF4-FFF2-40B4-BE49-F238E27FC236}">
                <a16:creationId xmlns:a16="http://schemas.microsoft.com/office/drawing/2014/main" id="{DB639010-B149-A548-AD59-A32A2E117091}"/>
              </a:ext>
            </a:extLst>
          </p:cNvPr>
          <p:cNvSpPr/>
          <p:nvPr/>
        </p:nvSpPr>
        <p:spPr bwMode="auto">
          <a:xfrm>
            <a:off x="1524000" y="4381500"/>
            <a:ext cx="2133600" cy="669296"/>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MODFLOW 6 GWT</a:t>
            </a:r>
          </a:p>
        </p:txBody>
      </p:sp>
      <p:cxnSp>
        <p:nvCxnSpPr>
          <p:cNvPr id="9" name="Straight Arrow Connector 8">
            <a:extLst>
              <a:ext uri="{FF2B5EF4-FFF2-40B4-BE49-F238E27FC236}">
                <a16:creationId xmlns:a16="http://schemas.microsoft.com/office/drawing/2014/main" id="{2D220002-2B15-D040-8A7B-989794452042}"/>
              </a:ext>
            </a:extLst>
          </p:cNvPr>
          <p:cNvCxnSpPr>
            <a:cxnSpLocks/>
            <a:stCxn id="21" idx="1"/>
            <a:endCxn id="8" idx="0"/>
          </p:cNvCxnSpPr>
          <p:nvPr/>
        </p:nvCxnSpPr>
        <p:spPr bwMode="auto">
          <a:xfrm flipH="1">
            <a:off x="2590800" y="2705100"/>
            <a:ext cx="2590800" cy="167640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Rectangle 11">
            <a:extLst>
              <a:ext uri="{FF2B5EF4-FFF2-40B4-BE49-F238E27FC236}">
                <a16:creationId xmlns:a16="http://schemas.microsoft.com/office/drawing/2014/main" id="{5F044390-1C1F-3749-A7D3-A463EA9DE00B}"/>
              </a:ext>
            </a:extLst>
          </p:cNvPr>
          <p:cNvSpPr/>
          <p:nvPr/>
        </p:nvSpPr>
        <p:spPr bwMode="auto">
          <a:xfrm>
            <a:off x="5181600" y="4572000"/>
            <a:ext cx="2133600" cy="762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Concentration File(s)</a:t>
            </a:r>
          </a:p>
        </p:txBody>
      </p:sp>
      <p:cxnSp>
        <p:nvCxnSpPr>
          <p:cNvPr id="14" name="Straight Arrow Connector 13">
            <a:extLst>
              <a:ext uri="{FF2B5EF4-FFF2-40B4-BE49-F238E27FC236}">
                <a16:creationId xmlns:a16="http://schemas.microsoft.com/office/drawing/2014/main" id="{18E28C8C-4DFA-8F45-9146-CF4575F38571}"/>
              </a:ext>
            </a:extLst>
          </p:cNvPr>
          <p:cNvCxnSpPr>
            <a:cxnSpLocks/>
            <a:stCxn id="8" idx="3"/>
            <a:endCxn id="12" idx="1"/>
          </p:cNvCxnSpPr>
          <p:nvPr/>
        </p:nvCxnSpPr>
        <p:spPr bwMode="auto">
          <a:xfrm>
            <a:off x="3657600" y="4716148"/>
            <a:ext cx="1524000" cy="23685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36C71A-DDFD-3A49-997A-1F176D710F7E}"/>
              </a:ext>
            </a:extLst>
          </p:cNvPr>
          <p:cNvSpPr/>
          <p:nvPr/>
        </p:nvSpPr>
        <p:spPr bwMode="auto">
          <a:xfrm>
            <a:off x="5181600" y="2057400"/>
            <a:ext cx="2133600" cy="381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Head File</a:t>
            </a:r>
          </a:p>
        </p:txBody>
      </p:sp>
      <p:sp>
        <p:nvSpPr>
          <p:cNvPr id="21" name="Rectangle 20">
            <a:extLst>
              <a:ext uri="{FF2B5EF4-FFF2-40B4-BE49-F238E27FC236}">
                <a16:creationId xmlns:a16="http://schemas.microsoft.com/office/drawing/2014/main" id="{2FDEBABD-45A7-FE45-AE7A-F1947BD9BF0B}"/>
              </a:ext>
            </a:extLst>
          </p:cNvPr>
          <p:cNvSpPr/>
          <p:nvPr/>
        </p:nvSpPr>
        <p:spPr bwMode="auto">
          <a:xfrm>
            <a:off x="5181600" y="2514600"/>
            <a:ext cx="2133600" cy="381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Budget File</a:t>
            </a:r>
          </a:p>
        </p:txBody>
      </p:sp>
      <p:cxnSp>
        <p:nvCxnSpPr>
          <p:cNvPr id="22" name="Straight Arrow Connector 21">
            <a:extLst>
              <a:ext uri="{FF2B5EF4-FFF2-40B4-BE49-F238E27FC236}">
                <a16:creationId xmlns:a16="http://schemas.microsoft.com/office/drawing/2014/main" id="{43322D40-6121-B641-A8FC-3F6E9659B1E9}"/>
              </a:ext>
            </a:extLst>
          </p:cNvPr>
          <p:cNvCxnSpPr>
            <a:cxnSpLocks/>
            <a:stCxn id="4" idx="3"/>
            <a:endCxn id="21" idx="1"/>
          </p:cNvCxnSpPr>
          <p:nvPr/>
        </p:nvCxnSpPr>
        <p:spPr bwMode="auto">
          <a:xfrm flipV="1">
            <a:off x="3657600" y="2705100"/>
            <a:ext cx="1524000" cy="144148"/>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228C786F-1798-CE45-A300-079976B7F26F}"/>
              </a:ext>
            </a:extLst>
          </p:cNvPr>
          <p:cNvCxnSpPr>
            <a:cxnSpLocks/>
            <a:stCxn id="4" idx="3"/>
            <a:endCxn id="20" idx="1"/>
          </p:cNvCxnSpPr>
          <p:nvPr/>
        </p:nvCxnSpPr>
        <p:spPr bwMode="auto">
          <a:xfrm flipV="1">
            <a:off x="3657600" y="2247900"/>
            <a:ext cx="1524000" cy="601348"/>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a:extLst>
              <a:ext uri="{FF2B5EF4-FFF2-40B4-BE49-F238E27FC236}">
                <a16:creationId xmlns:a16="http://schemas.microsoft.com/office/drawing/2014/main" id="{7E51851D-394F-0946-8042-95B1FB3A2639}"/>
              </a:ext>
            </a:extLst>
          </p:cNvPr>
          <p:cNvCxnSpPr>
            <a:cxnSpLocks/>
            <a:stCxn id="20" idx="1"/>
            <a:endCxn id="8" idx="0"/>
          </p:cNvCxnSpPr>
          <p:nvPr/>
        </p:nvCxnSpPr>
        <p:spPr bwMode="auto">
          <a:xfrm flipH="1">
            <a:off x="2590800" y="2247900"/>
            <a:ext cx="2590800" cy="213360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57480818-68E6-5643-B429-928985655A28}"/>
              </a:ext>
            </a:extLst>
          </p:cNvPr>
          <p:cNvSpPr txBox="1"/>
          <p:nvPr/>
        </p:nvSpPr>
        <p:spPr>
          <a:xfrm rot="19714220">
            <a:off x="220369" y="2528215"/>
            <a:ext cx="1311578" cy="338554"/>
          </a:xfrm>
          <a:prstGeom prst="rect">
            <a:avLst/>
          </a:prstGeom>
          <a:noFill/>
        </p:spPr>
        <p:txBody>
          <a:bodyPr wrap="none" rtlCol="0">
            <a:spAutoFit/>
          </a:bodyPr>
          <a:lstStyle/>
          <a:p>
            <a:r>
              <a:rPr lang="en-US" sz="1600" dirty="0">
                <a:solidFill>
                  <a:schemeClr val="bg1"/>
                </a:solidFill>
              </a:rPr>
              <a:t>Simulation 1</a:t>
            </a:r>
          </a:p>
        </p:txBody>
      </p:sp>
      <p:sp>
        <p:nvSpPr>
          <p:cNvPr id="23" name="TextBox 22">
            <a:extLst>
              <a:ext uri="{FF2B5EF4-FFF2-40B4-BE49-F238E27FC236}">
                <a16:creationId xmlns:a16="http://schemas.microsoft.com/office/drawing/2014/main" id="{A67F7AD7-0528-4843-A048-D625A9FD8BD3}"/>
              </a:ext>
            </a:extLst>
          </p:cNvPr>
          <p:cNvSpPr txBox="1"/>
          <p:nvPr/>
        </p:nvSpPr>
        <p:spPr>
          <a:xfrm rot="19714220">
            <a:off x="254235" y="4311277"/>
            <a:ext cx="1311578" cy="338554"/>
          </a:xfrm>
          <a:prstGeom prst="rect">
            <a:avLst/>
          </a:prstGeom>
          <a:noFill/>
        </p:spPr>
        <p:txBody>
          <a:bodyPr wrap="none" rtlCol="0">
            <a:spAutoFit/>
          </a:bodyPr>
          <a:lstStyle/>
          <a:p>
            <a:r>
              <a:rPr lang="en-US" sz="1600" dirty="0">
                <a:solidFill>
                  <a:schemeClr val="bg1"/>
                </a:solidFill>
              </a:rPr>
              <a:t>Simulation 2</a:t>
            </a:r>
          </a:p>
        </p:txBody>
      </p:sp>
      <p:sp>
        <p:nvSpPr>
          <p:cNvPr id="24" name="TextBox 23">
            <a:extLst>
              <a:ext uri="{FF2B5EF4-FFF2-40B4-BE49-F238E27FC236}">
                <a16:creationId xmlns:a16="http://schemas.microsoft.com/office/drawing/2014/main" id="{6C3C1240-0DCC-5F44-BDFF-2AAFDC079264}"/>
              </a:ext>
            </a:extLst>
          </p:cNvPr>
          <p:cNvSpPr txBox="1"/>
          <p:nvPr/>
        </p:nvSpPr>
        <p:spPr>
          <a:xfrm>
            <a:off x="1981200" y="5477530"/>
            <a:ext cx="7086600" cy="338554"/>
          </a:xfrm>
          <a:prstGeom prst="rect">
            <a:avLst/>
          </a:prstGeom>
          <a:noFill/>
        </p:spPr>
        <p:txBody>
          <a:bodyPr wrap="square" rtlCol="0">
            <a:spAutoFit/>
          </a:bodyPr>
          <a:lstStyle/>
          <a:p>
            <a:r>
              <a:rPr lang="en-US" sz="1600" dirty="0">
                <a:solidFill>
                  <a:schemeClr val="bg1">
                    <a:lumMod val="95000"/>
                  </a:schemeClr>
                </a:solidFill>
              </a:rPr>
              <a:t>Can use different time-step lengths for GWT Model</a:t>
            </a:r>
          </a:p>
        </p:txBody>
      </p:sp>
    </p:spTree>
    <p:extLst>
      <p:ext uri="{BB962C8B-B14F-4D97-AF65-F5344CB8AC3E}">
        <p14:creationId xmlns:p14="http://schemas.microsoft.com/office/powerpoint/2010/main" val="7325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B581-D4F4-6340-B2A3-3576F3E668E4}"/>
              </a:ext>
            </a:extLst>
          </p:cNvPr>
          <p:cNvSpPr>
            <a:spLocks noGrp="1"/>
          </p:cNvSpPr>
          <p:nvPr>
            <p:ph type="title"/>
          </p:nvPr>
        </p:nvSpPr>
        <p:spPr>
          <a:xfrm>
            <a:off x="76200" y="152400"/>
            <a:ext cx="8610600" cy="1143000"/>
          </a:xfrm>
        </p:spPr>
        <p:txBody>
          <a:bodyPr/>
          <a:lstStyle/>
          <a:p>
            <a:r>
              <a:rPr lang="en-US" dirty="0"/>
              <a:t>MODFLOW 6 GWF and GWT Approach </a:t>
            </a:r>
            <a:br>
              <a:rPr lang="en-US" dirty="0"/>
            </a:br>
            <a:r>
              <a:rPr lang="en-US" dirty="0"/>
              <a:t>(Option 2: Coupled Simulation)</a:t>
            </a:r>
          </a:p>
        </p:txBody>
      </p:sp>
      <p:sp>
        <p:nvSpPr>
          <p:cNvPr id="4" name="Rectangle 3">
            <a:extLst>
              <a:ext uri="{FF2B5EF4-FFF2-40B4-BE49-F238E27FC236}">
                <a16:creationId xmlns:a16="http://schemas.microsoft.com/office/drawing/2014/main" id="{0E6451A9-2586-8C46-99C1-090390AC9360}"/>
              </a:ext>
            </a:extLst>
          </p:cNvPr>
          <p:cNvSpPr/>
          <p:nvPr/>
        </p:nvSpPr>
        <p:spPr bwMode="auto">
          <a:xfrm>
            <a:off x="1524000" y="3101118"/>
            <a:ext cx="2133600" cy="609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1600" dirty="0"/>
              <a:t>MODFLOW 6 GWF/GWT</a:t>
            </a:r>
          </a:p>
        </p:txBody>
      </p:sp>
      <p:sp>
        <p:nvSpPr>
          <p:cNvPr id="12" name="Rectangle 11">
            <a:extLst>
              <a:ext uri="{FF2B5EF4-FFF2-40B4-BE49-F238E27FC236}">
                <a16:creationId xmlns:a16="http://schemas.microsoft.com/office/drawing/2014/main" id="{5F044390-1C1F-3749-A7D3-A463EA9DE00B}"/>
              </a:ext>
            </a:extLst>
          </p:cNvPr>
          <p:cNvSpPr/>
          <p:nvPr/>
        </p:nvSpPr>
        <p:spPr bwMode="auto">
          <a:xfrm>
            <a:off x="5181600" y="3657600"/>
            <a:ext cx="2133600" cy="762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Concentration File(s)</a:t>
            </a:r>
          </a:p>
        </p:txBody>
      </p:sp>
      <p:cxnSp>
        <p:nvCxnSpPr>
          <p:cNvPr id="14" name="Straight Arrow Connector 13">
            <a:extLst>
              <a:ext uri="{FF2B5EF4-FFF2-40B4-BE49-F238E27FC236}">
                <a16:creationId xmlns:a16="http://schemas.microsoft.com/office/drawing/2014/main" id="{18E28C8C-4DFA-8F45-9146-CF4575F38571}"/>
              </a:ext>
            </a:extLst>
          </p:cNvPr>
          <p:cNvCxnSpPr>
            <a:cxnSpLocks/>
            <a:stCxn id="4" idx="3"/>
            <a:endCxn id="12" idx="1"/>
          </p:cNvCxnSpPr>
          <p:nvPr/>
        </p:nvCxnSpPr>
        <p:spPr bwMode="auto">
          <a:xfrm>
            <a:off x="3657600" y="3405918"/>
            <a:ext cx="1524000" cy="63268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Rectangle 19">
            <a:extLst>
              <a:ext uri="{FF2B5EF4-FFF2-40B4-BE49-F238E27FC236}">
                <a16:creationId xmlns:a16="http://schemas.microsoft.com/office/drawing/2014/main" id="{FE36C71A-DDFD-3A49-997A-1F176D710F7E}"/>
              </a:ext>
            </a:extLst>
          </p:cNvPr>
          <p:cNvSpPr/>
          <p:nvPr/>
        </p:nvSpPr>
        <p:spPr bwMode="auto">
          <a:xfrm>
            <a:off x="5181600" y="2590800"/>
            <a:ext cx="2133600" cy="381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Head File</a:t>
            </a:r>
          </a:p>
        </p:txBody>
      </p:sp>
      <p:sp>
        <p:nvSpPr>
          <p:cNvPr id="21" name="Rectangle 20">
            <a:extLst>
              <a:ext uri="{FF2B5EF4-FFF2-40B4-BE49-F238E27FC236}">
                <a16:creationId xmlns:a16="http://schemas.microsoft.com/office/drawing/2014/main" id="{2FDEBABD-45A7-FE45-AE7A-F1947BD9BF0B}"/>
              </a:ext>
            </a:extLst>
          </p:cNvPr>
          <p:cNvSpPr/>
          <p:nvPr/>
        </p:nvSpPr>
        <p:spPr bwMode="auto">
          <a:xfrm>
            <a:off x="5181600" y="3124200"/>
            <a:ext cx="2133600" cy="381000"/>
          </a:xfrm>
          <a:prstGeom prst="rect">
            <a:avLst/>
          </a:prstGeom>
          <a:solidFill>
            <a:schemeClr val="accent6"/>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t>Budget File</a:t>
            </a:r>
          </a:p>
        </p:txBody>
      </p:sp>
      <p:cxnSp>
        <p:nvCxnSpPr>
          <p:cNvPr id="22" name="Straight Arrow Connector 21">
            <a:extLst>
              <a:ext uri="{FF2B5EF4-FFF2-40B4-BE49-F238E27FC236}">
                <a16:creationId xmlns:a16="http://schemas.microsoft.com/office/drawing/2014/main" id="{43322D40-6121-B641-A8FC-3F6E9659B1E9}"/>
              </a:ext>
            </a:extLst>
          </p:cNvPr>
          <p:cNvCxnSpPr>
            <a:cxnSpLocks/>
            <a:stCxn id="4" idx="3"/>
            <a:endCxn id="21" idx="1"/>
          </p:cNvCxnSpPr>
          <p:nvPr/>
        </p:nvCxnSpPr>
        <p:spPr bwMode="auto">
          <a:xfrm flipV="1">
            <a:off x="3657600" y="3314700"/>
            <a:ext cx="1524000" cy="91218"/>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228C786F-1798-CE45-A300-079976B7F26F}"/>
              </a:ext>
            </a:extLst>
          </p:cNvPr>
          <p:cNvCxnSpPr>
            <a:cxnSpLocks/>
            <a:stCxn id="4" idx="3"/>
            <a:endCxn id="20" idx="1"/>
          </p:cNvCxnSpPr>
          <p:nvPr/>
        </p:nvCxnSpPr>
        <p:spPr bwMode="auto">
          <a:xfrm flipV="1">
            <a:off x="3657600" y="2781300"/>
            <a:ext cx="1524000" cy="624618"/>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241BF61D-E9F7-2444-B30B-AED5F7F99007}"/>
              </a:ext>
            </a:extLst>
          </p:cNvPr>
          <p:cNvSpPr txBox="1"/>
          <p:nvPr/>
        </p:nvSpPr>
        <p:spPr>
          <a:xfrm rot="19714220">
            <a:off x="306130" y="3230519"/>
            <a:ext cx="1140056" cy="338554"/>
          </a:xfrm>
          <a:prstGeom prst="rect">
            <a:avLst/>
          </a:prstGeom>
          <a:noFill/>
        </p:spPr>
        <p:txBody>
          <a:bodyPr wrap="none" rtlCol="0">
            <a:spAutoFit/>
          </a:bodyPr>
          <a:lstStyle/>
          <a:p>
            <a:r>
              <a:rPr lang="en-US" sz="1600" dirty="0">
                <a:solidFill>
                  <a:schemeClr val="bg1"/>
                </a:solidFill>
              </a:rPr>
              <a:t>Simulation</a:t>
            </a:r>
          </a:p>
        </p:txBody>
      </p:sp>
      <p:sp>
        <p:nvSpPr>
          <p:cNvPr id="13" name="TextBox 12">
            <a:extLst>
              <a:ext uri="{FF2B5EF4-FFF2-40B4-BE49-F238E27FC236}">
                <a16:creationId xmlns:a16="http://schemas.microsoft.com/office/drawing/2014/main" id="{9A78BEBB-1DCB-6D48-BDD3-DB152BDCB033}"/>
              </a:ext>
            </a:extLst>
          </p:cNvPr>
          <p:cNvSpPr txBox="1"/>
          <p:nvPr/>
        </p:nvSpPr>
        <p:spPr>
          <a:xfrm>
            <a:off x="1981200" y="5477530"/>
            <a:ext cx="7086600" cy="338554"/>
          </a:xfrm>
          <a:prstGeom prst="rect">
            <a:avLst/>
          </a:prstGeom>
          <a:noFill/>
        </p:spPr>
        <p:txBody>
          <a:bodyPr wrap="square" rtlCol="0">
            <a:spAutoFit/>
          </a:bodyPr>
          <a:lstStyle/>
          <a:p>
            <a:r>
              <a:rPr lang="en-US" sz="1600" dirty="0">
                <a:solidFill>
                  <a:schemeClr val="bg1">
                    <a:lumMod val="95000"/>
                  </a:schemeClr>
                </a:solidFill>
              </a:rPr>
              <a:t>Must use same time-step lengths for both models</a:t>
            </a:r>
          </a:p>
        </p:txBody>
      </p:sp>
    </p:spTree>
    <p:extLst>
      <p:ext uri="{BB962C8B-B14F-4D97-AF65-F5344CB8AC3E}">
        <p14:creationId xmlns:p14="http://schemas.microsoft.com/office/powerpoint/2010/main" val="427289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B31ECD-8323-BF4F-BFA7-180930FF3546}"/>
              </a:ext>
            </a:extLst>
          </p:cNvPr>
          <p:cNvSpPr>
            <a:spLocks noGrp="1"/>
          </p:cNvSpPr>
          <p:nvPr>
            <p:ph type="title"/>
          </p:nvPr>
        </p:nvSpPr>
        <p:spPr/>
        <p:txBody>
          <a:bodyPr/>
          <a:lstStyle/>
          <a:p>
            <a:r>
              <a:rPr lang="en-US" dirty="0"/>
              <a:t>Variable-density simulations</a:t>
            </a:r>
          </a:p>
        </p:txBody>
      </p:sp>
      <p:sp>
        <p:nvSpPr>
          <p:cNvPr id="6" name="Text Placeholder 5">
            <a:extLst>
              <a:ext uri="{FF2B5EF4-FFF2-40B4-BE49-F238E27FC236}">
                <a16:creationId xmlns:a16="http://schemas.microsoft.com/office/drawing/2014/main" id="{58F8CD3E-5CB1-C745-B155-251B2BEB03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0941366"/>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8535</TotalTime>
  <Pages>4</Pages>
  <Words>756</Words>
  <Application>Microsoft Macintosh PowerPoint</Application>
  <PresentationFormat>On-screen Show (4:3)</PresentationFormat>
  <Paragraphs>141</Paragraphs>
  <Slides>27</Slides>
  <Notes>15</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Times New Roman</vt:lpstr>
      <vt:lpstr>Wingdings</vt:lpstr>
      <vt:lpstr>dark-blue-template</vt:lpstr>
      <vt:lpstr>MODFLOW 6—Transport and Variable-Density Flow</vt:lpstr>
      <vt:lpstr>MODFLOW 6 GWF + MT3D-USGS</vt:lpstr>
      <vt:lpstr>Groundwater transport (GWT) Model</vt:lpstr>
      <vt:lpstr>MODFLOW 6 Groundwater Transport Model</vt:lpstr>
      <vt:lpstr>GWT Model Status</vt:lpstr>
      <vt:lpstr>PowerPoint Presentation</vt:lpstr>
      <vt:lpstr>MODFLOW 6 GWF and GWT Approach  (Option 1: Separate Simulations)</vt:lpstr>
      <vt:lpstr>MODFLOW 6 GWF and GWT Approach  (Option 2: Coupled Simulation)</vt:lpstr>
      <vt:lpstr>Variable-density simulations</vt:lpstr>
      <vt:lpstr>Coupled Variable-Density Flow and Transport</vt:lpstr>
      <vt:lpstr>Coupled Variable-Density Flow and Transport</vt:lpstr>
      <vt:lpstr>examples</vt:lpstr>
      <vt:lpstr>Advanced Packages and Water Mover</vt:lpstr>
      <vt:lpstr>Surface and Groundwater Flow and Transport</vt:lpstr>
      <vt:lpstr>Transport and Local Grid Refinement</vt:lpstr>
      <vt:lpstr>PowerPoint Presentation</vt:lpstr>
      <vt:lpstr>Coupled Flow and Transport Capabilities</vt:lpstr>
      <vt:lpstr>Coastal Aquifer Simulation</vt:lpstr>
      <vt:lpstr>Spin-Up Boundary Conditions</vt:lpstr>
      <vt:lpstr>Spin-Up Simulation</vt:lpstr>
      <vt:lpstr>Instantaneous SLR 1 m / 100 years</vt:lpstr>
      <vt:lpstr>Sea-Level Rise Boundary Conditions</vt:lpstr>
      <vt:lpstr>Sea-Level Rise Boundary Conditions</vt:lpstr>
      <vt:lpstr>Gradual SLR 1 m / 100 years</vt:lpstr>
      <vt:lpstr>Island Simulation</vt:lpstr>
      <vt:lpstr>Spin-Up Simulation</vt:lpstr>
      <vt:lpstr>Gradual SLR 1 m / 100 years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331</cp:revision>
  <cp:lastPrinted>2014-05-20T14:47:17Z</cp:lastPrinted>
  <dcterms:created xsi:type="dcterms:W3CDTF">2009-08-04T14:01:06Z</dcterms:created>
  <dcterms:modified xsi:type="dcterms:W3CDTF">2023-01-05T15:39:56Z</dcterms:modified>
</cp:coreProperties>
</file>